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 id="2147483725" r:id="rId3"/>
    <p:sldMasterId id="2147483743" r:id="rId4"/>
  </p:sldMasterIdLst>
  <p:sldIdLst>
    <p:sldId id="258" r:id="rId5"/>
    <p:sldId id="260" r:id="rId6"/>
    <p:sldId id="262" r:id="rId7"/>
    <p:sldId id="263" r:id="rId8"/>
    <p:sldId id="265" r:id="rId9"/>
    <p:sldId id="285" r:id="rId10"/>
    <p:sldId id="288" r:id="rId11"/>
    <p:sldId id="289" r:id="rId12"/>
    <p:sldId id="266" r:id="rId13"/>
    <p:sldId id="267" r:id="rId14"/>
    <p:sldId id="268" r:id="rId15"/>
    <p:sldId id="269" r:id="rId16"/>
    <p:sldId id="270" r:id="rId17"/>
    <p:sldId id="278" r:id="rId18"/>
    <p:sldId id="280" r:id="rId19"/>
    <p:sldId id="271" r:id="rId20"/>
    <p:sldId id="282" r:id="rId21"/>
    <p:sldId id="274"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sorterViewPr>
    <p:cViewPr>
      <p:scale>
        <a:sx n="100" d="100"/>
        <a:sy n="100" d="100"/>
      </p:scale>
      <p:origin x="0" y="-10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4F49667-E170-4C76-A42A-31356F826B49}"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204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15858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313439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4F49667-E170-4C76-A42A-31356F826B49}"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3046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573571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4F49667-E170-4C76-A42A-31356F826B49}"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7284415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72103543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D1B948-518A-43DC-953A-E3968D53AFC4}" type="datetimeFigureOut">
              <a:rPr lang="en-US" smtClean="0"/>
              <a:t>16-Aug-20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939963169"/>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55443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1B948-518A-43DC-953A-E3968D53AFC4}" type="datetimeFigureOut">
              <a:rPr lang="en-US" smtClean="0"/>
              <a:t>16-Aug-20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4182574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54F49667-E170-4C76-A42A-31356F826B49}"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611696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674610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646310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740767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266065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4F49667-E170-4C76-A42A-31356F826B49}"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088235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339234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394289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77266412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D1B948-518A-43DC-953A-E3968D53AFC4}" type="datetimeFigureOut">
              <a:rPr lang="en-US" smtClean="0"/>
              <a:t>16-Aug-20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92422612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931553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1B948-518A-43DC-953A-E3968D53AFC4}" type="datetimeFigureOut">
              <a:rPr lang="en-US" smtClean="0"/>
              <a:t>16-Aug-20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04923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4F49667-E170-4C76-A42A-31356F826B49}"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0370499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28354657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067945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897320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591670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9487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975527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813110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136521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4207498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81350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862459397"/>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4F49667-E170-4C76-A42A-31356F826B49}" type="slidenum">
              <a:rPr lang="en-US" smtClean="0"/>
              <a:t>‹#›</a:t>
            </a:fld>
            <a:endParaRPr lang="en-US"/>
          </a:p>
        </p:txBody>
      </p:sp>
    </p:spTree>
    <p:extLst>
      <p:ext uri="{BB962C8B-B14F-4D97-AF65-F5344CB8AC3E}">
        <p14:creationId xmlns:p14="http://schemas.microsoft.com/office/powerpoint/2010/main" val="198776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355552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4F49667-E170-4C76-A42A-31356F826B49}" type="slidenum">
              <a:rPr lang="en-US" smtClean="0"/>
              <a:t>‹#›</a:t>
            </a:fld>
            <a:endParaRPr lang="en-US"/>
          </a:p>
        </p:txBody>
      </p:sp>
    </p:spTree>
    <p:extLst>
      <p:ext uri="{BB962C8B-B14F-4D97-AF65-F5344CB8AC3E}">
        <p14:creationId xmlns:p14="http://schemas.microsoft.com/office/powerpoint/2010/main" val="377528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69789390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D1B948-518A-43DC-953A-E3968D53AFC4}" type="datetimeFigureOut">
              <a:rPr lang="en-US" smtClean="0"/>
              <a:t>16-Aug-20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02118349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4927033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1B948-518A-43DC-953A-E3968D53AFC4}" type="datetimeFigureOut">
              <a:rPr lang="en-US" smtClean="0"/>
              <a:t>16-Aug-20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2509807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32389210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D1B948-518A-43DC-953A-E3968D53AFC4}" type="datetimeFigureOut">
              <a:rPr lang="en-US" smtClean="0"/>
              <a:t>16-Aug-20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281917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142525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D1B948-518A-43DC-953A-E3968D53AFC4}" type="datetimeFigureOut">
              <a:rPr lang="en-US" smtClean="0"/>
              <a:t>16-Aug-20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531482819"/>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D1B948-518A-43DC-953A-E3968D53AFC4}" type="datetimeFigureOut">
              <a:rPr lang="en-US" smtClean="0"/>
              <a:t>16-Aug-20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359192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D1B948-518A-43DC-953A-E3968D53AFC4}" type="datetimeFigureOut">
              <a:rPr lang="en-US" smtClean="0"/>
              <a:t>16-Aug-20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07671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1B948-518A-43DC-953A-E3968D53AFC4}" type="datetimeFigureOut">
              <a:rPr lang="en-US" smtClean="0"/>
              <a:t>16-Aug-20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271366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54F49667-E170-4C76-A42A-31356F826B49}"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297078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CD1B948-518A-43DC-953A-E3968D53AFC4}" type="datetimeFigureOut">
              <a:rPr lang="en-US" smtClean="0"/>
              <a:t>16-Aug-20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54F49667-E170-4C76-A42A-31356F826B49}" type="slidenum">
              <a:rPr lang="en-US" smtClean="0"/>
              <a:t>‹#›</a:t>
            </a:fld>
            <a:endParaRPr lang="en-US"/>
          </a:p>
        </p:txBody>
      </p:sp>
    </p:spTree>
    <p:extLst>
      <p:ext uri="{BB962C8B-B14F-4D97-AF65-F5344CB8AC3E}">
        <p14:creationId xmlns:p14="http://schemas.microsoft.com/office/powerpoint/2010/main" val="1274190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jp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5.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6.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4F49667-E170-4C76-A42A-31356F826B49}"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5296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4F49667-E170-4C76-A42A-31356F826B49}"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763131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54F49667-E170-4C76-A42A-31356F826B49}" type="slidenum">
              <a:rPr lang="en-US" smtClean="0"/>
              <a:t>‹#›</a:t>
            </a:fld>
            <a:endParaRPr lang="en-US"/>
          </a:p>
        </p:txBody>
      </p:sp>
    </p:spTree>
    <p:extLst>
      <p:ext uri="{BB962C8B-B14F-4D97-AF65-F5344CB8AC3E}">
        <p14:creationId xmlns:p14="http://schemas.microsoft.com/office/powerpoint/2010/main" val="270573797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CD1B948-518A-43DC-953A-E3968D53AFC4}" type="datetimeFigureOut">
              <a:rPr lang="en-US" smtClean="0"/>
              <a:t>16-Aug-20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4F49667-E170-4C76-A42A-31356F826B49}" type="slidenum">
              <a:rPr lang="en-US" smtClean="0"/>
              <a:t>‹#›</a:t>
            </a:fld>
            <a:endParaRPr lang="en-US"/>
          </a:p>
        </p:txBody>
      </p:sp>
    </p:spTree>
    <p:extLst>
      <p:ext uri="{BB962C8B-B14F-4D97-AF65-F5344CB8AC3E}">
        <p14:creationId xmlns:p14="http://schemas.microsoft.com/office/powerpoint/2010/main" val="276740119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tinkercad.com/things/7kl20tob5rg-security-system-with-multiple-ways-of-alarm-/editel?Sharecode=klxzeqnfix0j6qt6jnicnksa7topfimod3fj3wxzgxg&amp;fbclid=iwar3u24rff6z3qhhbicil15ncmkom-mw-dg3krjiuvxq3lq7r-swdan9k8a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xmlns="" id="{43C04E05-9AE2-4EC2-B926-9B1DED92E394}"/>
              </a:ext>
            </a:extLst>
          </p:cNvPr>
          <p:cNvSpPr/>
          <p:nvPr/>
        </p:nvSpPr>
        <p:spPr>
          <a:xfrm>
            <a:off x="0" y="0"/>
            <a:ext cx="12192000" cy="6858000"/>
          </a:xfrm>
          <a:prstGeom prst="rect">
            <a:avLst/>
          </a:prstGeom>
          <a:solidFill>
            <a:schemeClr val="accent6"/>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15">
            <a:extLst>
              <a:ext uri="{FF2B5EF4-FFF2-40B4-BE49-F238E27FC236}">
                <a16:creationId xmlns:a16="http://schemas.microsoft.com/office/drawing/2014/main" xmlns="" id="{73723D58-724C-49C3-A30A-21F060AAEE13}"/>
              </a:ext>
            </a:extLst>
          </p:cNvPr>
          <p:cNvGrpSpPr/>
          <p:nvPr/>
        </p:nvGrpSpPr>
        <p:grpSpPr>
          <a:xfrm>
            <a:off x="9064359" y="2723682"/>
            <a:ext cx="2303626" cy="2356922"/>
            <a:chOff x="9064359" y="2723682"/>
            <a:chExt cx="2303626" cy="2356922"/>
          </a:xfrm>
          <a:solidFill>
            <a:schemeClr val="bg1"/>
          </a:solidFill>
        </p:grpSpPr>
        <p:sp>
          <p:nvSpPr>
            <p:cNvPr id="8" name="Rounded Rectangle 7"/>
            <p:cNvSpPr/>
            <p:nvPr/>
          </p:nvSpPr>
          <p:spPr>
            <a:xfrm>
              <a:off x="9996243" y="4658697"/>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Rounded Rectangle 8"/>
            <p:cNvSpPr/>
            <p:nvPr/>
          </p:nvSpPr>
          <p:spPr>
            <a:xfrm>
              <a:off x="9996243" y="4756832"/>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Rounded Rectangle 9"/>
            <p:cNvSpPr/>
            <p:nvPr/>
          </p:nvSpPr>
          <p:spPr>
            <a:xfrm>
              <a:off x="9996243" y="4854966"/>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Chord 8"/>
            <p:cNvSpPr/>
            <p:nvPr/>
          </p:nvSpPr>
          <p:spPr>
            <a:xfrm rot="19366553">
              <a:off x="10081327" y="4849871"/>
              <a:ext cx="279977" cy="230733"/>
            </a:xfrm>
            <a:custGeom>
              <a:avLst/>
              <a:gdLst/>
              <a:ahLst/>
              <a:cxnLst/>
              <a:rect l="l" t="t" r="r" b="b"/>
              <a:pathLst>
                <a:path w="808567" h="666352">
                  <a:moveTo>
                    <a:pt x="11238" y="0"/>
                  </a:moveTo>
                  <a:lnTo>
                    <a:pt x="808567" y="605735"/>
                  </a:lnTo>
                  <a:cubicBezTo>
                    <a:pt x="631295" y="696452"/>
                    <a:pt x="413578" y="686352"/>
                    <a:pt x="241904" y="568647"/>
                  </a:cubicBezTo>
                  <a:cubicBezTo>
                    <a:pt x="54716" y="440307"/>
                    <a:pt x="-32876" y="214793"/>
                    <a:pt x="112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Freeform 19"/>
            <p:cNvSpPr>
              <a:spLocks/>
            </p:cNvSpPr>
            <p:nvPr/>
          </p:nvSpPr>
          <p:spPr bwMode="auto">
            <a:xfrm>
              <a:off x="9693039" y="3410767"/>
              <a:ext cx="1039477" cy="1222506"/>
            </a:xfrm>
            <a:custGeom>
              <a:avLst/>
              <a:gdLst>
                <a:gd name="T0" fmla="*/ 1239 w 2141"/>
                <a:gd name="T1" fmla="*/ 16 h 2665"/>
                <a:gd name="T2" fmla="*/ 1465 w 2141"/>
                <a:gd name="T3" fmla="*/ 82 h 2665"/>
                <a:gd name="T4" fmla="*/ 1673 w 2141"/>
                <a:gd name="T5" fmla="*/ 194 h 2665"/>
                <a:gd name="T6" fmla="*/ 1855 w 2141"/>
                <a:gd name="T7" fmla="*/ 349 h 2665"/>
                <a:gd name="T8" fmla="*/ 2000 w 2141"/>
                <a:gd name="T9" fmla="*/ 546 h 2665"/>
                <a:gd name="T10" fmla="*/ 2099 w 2141"/>
                <a:gd name="T11" fmla="*/ 777 h 2665"/>
                <a:gd name="T12" fmla="*/ 2141 w 2141"/>
                <a:gd name="T13" fmla="*/ 1039 h 2665"/>
                <a:gd name="T14" fmla="*/ 2119 w 2141"/>
                <a:gd name="T15" fmla="*/ 1331 h 2665"/>
                <a:gd name="T16" fmla="*/ 2051 w 2141"/>
                <a:gd name="T17" fmla="*/ 1562 h 2665"/>
                <a:gd name="T18" fmla="*/ 1959 w 2141"/>
                <a:gd name="T19" fmla="*/ 1722 h 2665"/>
                <a:gd name="T20" fmla="*/ 1853 w 2141"/>
                <a:gd name="T21" fmla="*/ 1859 h 2665"/>
                <a:gd name="T22" fmla="*/ 1743 w 2141"/>
                <a:gd name="T23" fmla="*/ 1990 h 2665"/>
                <a:gd name="T24" fmla="*/ 1644 w 2141"/>
                <a:gd name="T25" fmla="*/ 2133 h 2665"/>
                <a:gd name="T26" fmla="*/ 1578 w 2141"/>
                <a:gd name="T27" fmla="*/ 2265 h 2665"/>
                <a:gd name="T28" fmla="*/ 1542 w 2141"/>
                <a:gd name="T29" fmla="*/ 2384 h 2665"/>
                <a:gd name="T30" fmla="*/ 1535 w 2141"/>
                <a:gd name="T31" fmla="*/ 2512 h 2665"/>
                <a:gd name="T32" fmla="*/ 1495 w 2141"/>
                <a:gd name="T33" fmla="*/ 2608 h 2665"/>
                <a:gd name="T34" fmla="*/ 1430 w 2141"/>
                <a:gd name="T35" fmla="*/ 2661 h 2665"/>
                <a:gd name="T36" fmla="*/ 1302 w 2141"/>
                <a:gd name="T37" fmla="*/ 2665 h 2665"/>
                <a:gd name="T38" fmla="*/ 1103 w 2141"/>
                <a:gd name="T39" fmla="*/ 2664 h 2665"/>
                <a:gd name="T40" fmla="*/ 893 w 2141"/>
                <a:gd name="T41" fmla="*/ 2664 h 2665"/>
                <a:gd name="T42" fmla="*/ 736 w 2141"/>
                <a:gd name="T43" fmla="*/ 2664 h 2665"/>
                <a:gd name="T44" fmla="*/ 668 w 2141"/>
                <a:gd name="T45" fmla="*/ 2629 h 2665"/>
                <a:gd name="T46" fmla="*/ 633 w 2141"/>
                <a:gd name="T47" fmla="*/ 2573 h 2665"/>
                <a:gd name="T48" fmla="*/ 621 w 2141"/>
                <a:gd name="T49" fmla="*/ 2514 h 2665"/>
                <a:gd name="T50" fmla="*/ 621 w 2141"/>
                <a:gd name="T51" fmla="*/ 2441 h 2665"/>
                <a:gd name="T52" fmla="*/ 615 w 2141"/>
                <a:gd name="T53" fmla="*/ 2358 h 2665"/>
                <a:gd name="T54" fmla="*/ 589 w 2141"/>
                <a:gd name="T55" fmla="*/ 2258 h 2665"/>
                <a:gd name="T56" fmla="*/ 522 w 2141"/>
                <a:gd name="T57" fmla="*/ 2136 h 2665"/>
                <a:gd name="T58" fmla="*/ 429 w 2141"/>
                <a:gd name="T59" fmla="*/ 2015 h 2665"/>
                <a:gd name="T60" fmla="*/ 351 w 2141"/>
                <a:gd name="T61" fmla="*/ 1917 h 2665"/>
                <a:gd name="T62" fmla="*/ 250 w 2141"/>
                <a:gd name="T63" fmla="*/ 1794 h 2665"/>
                <a:gd name="T64" fmla="*/ 145 w 2141"/>
                <a:gd name="T65" fmla="*/ 1641 h 2665"/>
                <a:gd name="T66" fmla="*/ 58 w 2141"/>
                <a:gd name="T67" fmla="*/ 1458 h 2665"/>
                <a:gd name="T68" fmla="*/ 6 w 2141"/>
                <a:gd name="T69" fmla="*/ 1244 h 2665"/>
                <a:gd name="T70" fmla="*/ 7 w 2141"/>
                <a:gd name="T71" fmla="*/ 988 h 2665"/>
                <a:gd name="T72" fmla="*/ 58 w 2141"/>
                <a:gd name="T73" fmla="*/ 742 h 2665"/>
                <a:gd name="T74" fmla="*/ 145 w 2141"/>
                <a:gd name="T75" fmla="*/ 540 h 2665"/>
                <a:gd name="T76" fmla="*/ 260 w 2141"/>
                <a:gd name="T77" fmla="*/ 376 h 2665"/>
                <a:gd name="T78" fmla="*/ 394 w 2141"/>
                <a:gd name="T79" fmla="*/ 249 h 2665"/>
                <a:gd name="T80" fmla="*/ 537 w 2141"/>
                <a:gd name="T81" fmla="*/ 152 h 2665"/>
                <a:gd name="T82" fmla="*/ 679 w 2141"/>
                <a:gd name="T83" fmla="*/ 83 h 2665"/>
                <a:gd name="T84" fmla="*/ 813 w 2141"/>
                <a:gd name="T85" fmla="*/ 37 h 2665"/>
                <a:gd name="T86" fmla="*/ 928 w 2141"/>
                <a:gd name="T87" fmla="*/ 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1" h="2665">
                  <a:moveTo>
                    <a:pt x="1084" y="0"/>
                  </a:moveTo>
                  <a:lnTo>
                    <a:pt x="1162" y="6"/>
                  </a:lnTo>
                  <a:lnTo>
                    <a:pt x="1239" y="16"/>
                  </a:lnTo>
                  <a:lnTo>
                    <a:pt x="1316" y="32"/>
                  </a:lnTo>
                  <a:lnTo>
                    <a:pt x="1391" y="54"/>
                  </a:lnTo>
                  <a:lnTo>
                    <a:pt x="1465" y="82"/>
                  </a:lnTo>
                  <a:lnTo>
                    <a:pt x="1537" y="114"/>
                  </a:lnTo>
                  <a:lnTo>
                    <a:pt x="1606" y="152"/>
                  </a:lnTo>
                  <a:lnTo>
                    <a:pt x="1673" y="194"/>
                  </a:lnTo>
                  <a:lnTo>
                    <a:pt x="1737" y="242"/>
                  </a:lnTo>
                  <a:lnTo>
                    <a:pt x="1798" y="293"/>
                  </a:lnTo>
                  <a:lnTo>
                    <a:pt x="1855" y="349"/>
                  </a:lnTo>
                  <a:lnTo>
                    <a:pt x="1907" y="410"/>
                  </a:lnTo>
                  <a:lnTo>
                    <a:pt x="1956" y="476"/>
                  </a:lnTo>
                  <a:lnTo>
                    <a:pt x="2000" y="546"/>
                  </a:lnTo>
                  <a:lnTo>
                    <a:pt x="2038" y="618"/>
                  </a:lnTo>
                  <a:lnTo>
                    <a:pt x="2071" y="696"/>
                  </a:lnTo>
                  <a:lnTo>
                    <a:pt x="2099" y="777"/>
                  </a:lnTo>
                  <a:lnTo>
                    <a:pt x="2119" y="861"/>
                  </a:lnTo>
                  <a:lnTo>
                    <a:pt x="2134" y="949"/>
                  </a:lnTo>
                  <a:lnTo>
                    <a:pt x="2141" y="1039"/>
                  </a:lnTo>
                  <a:lnTo>
                    <a:pt x="2141" y="1133"/>
                  </a:lnTo>
                  <a:lnTo>
                    <a:pt x="2135" y="1231"/>
                  </a:lnTo>
                  <a:lnTo>
                    <a:pt x="2119" y="1331"/>
                  </a:lnTo>
                  <a:lnTo>
                    <a:pt x="2096" y="1433"/>
                  </a:lnTo>
                  <a:lnTo>
                    <a:pt x="2076" y="1500"/>
                  </a:lnTo>
                  <a:lnTo>
                    <a:pt x="2051" y="1562"/>
                  </a:lnTo>
                  <a:lnTo>
                    <a:pt x="2023" y="1619"/>
                  </a:lnTo>
                  <a:lnTo>
                    <a:pt x="1993" y="1672"/>
                  </a:lnTo>
                  <a:lnTo>
                    <a:pt x="1959" y="1722"/>
                  </a:lnTo>
                  <a:lnTo>
                    <a:pt x="1926" y="1769"/>
                  </a:lnTo>
                  <a:lnTo>
                    <a:pt x="1889" y="1816"/>
                  </a:lnTo>
                  <a:lnTo>
                    <a:pt x="1853" y="1859"/>
                  </a:lnTo>
                  <a:lnTo>
                    <a:pt x="1815" y="1903"/>
                  </a:lnTo>
                  <a:lnTo>
                    <a:pt x="1779" y="1945"/>
                  </a:lnTo>
                  <a:lnTo>
                    <a:pt x="1743" y="1990"/>
                  </a:lnTo>
                  <a:lnTo>
                    <a:pt x="1708" y="2035"/>
                  </a:lnTo>
                  <a:lnTo>
                    <a:pt x="1676" y="2082"/>
                  </a:lnTo>
                  <a:lnTo>
                    <a:pt x="1644" y="2133"/>
                  </a:lnTo>
                  <a:lnTo>
                    <a:pt x="1616" y="2185"/>
                  </a:lnTo>
                  <a:lnTo>
                    <a:pt x="1597" y="2226"/>
                  </a:lnTo>
                  <a:lnTo>
                    <a:pt x="1578" y="2265"/>
                  </a:lnTo>
                  <a:lnTo>
                    <a:pt x="1564" y="2304"/>
                  </a:lnTo>
                  <a:lnTo>
                    <a:pt x="1551" y="2344"/>
                  </a:lnTo>
                  <a:lnTo>
                    <a:pt x="1542" y="2384"/>
                  </a:lnTo>
                  <a:lnTo>
                    <a:pt x="1536" y="2428"/>
                  </a:lnTo>
                  <a:lnTo>
                    <a:pt x="1536" y="2473"/>
                  </a:lnTo>
                  <a:lnTo>
                    <a:pt x="1535" y="2512"/>
                  </a:lnTo>
                  <a:lnTo>
                    <a:pt x="1526" y="2549"/>
                  </a:lnTo>
                  <a:lnTo>
                    <a:pt x="1513" y="2581"/>
                  </a:lnTo>
                  <a:lnTo>
                    <a:pt x="1495" y="2608"/>
                  </a:lnTo>
                  <a:lnTo>
                    <a:pt x="1475" y="2632"/>
                  </a:lnTo>
                  <a:lnTo>
                    <a:pt x="1453" y="2649"/>
                  </a:lnTo>
                  <a:lnTo>
                    <a:pt x="1430" y="2661"/>
                  </a:lnTo>
                  <a:lnTo>
                    <a:pt x="1408" y="2665"/>
                  </a:lnTo>
                  <a:lnTo>
                    <a:pt x="1359" y="2665"/>
                  </a:lnTo>
                  <a:lnTo>
                    <a:pt x="1302" y="2665"/>
                  </a:lnTo>
                  <a:lnTo>
                    <a:pt x="1239" y="2665"/>
                  </a:lnTo>
                  <a:lnTo>
                    <a:pt x="1172" y="2665"/>
                  </a:lnTo>
                  <a:lnTo>
                    <a:pt x="1103" y="2664"/>
                  </a:lnTo>
                  <a:lnTo>
                    <a:pt x="1031" y="2664"/>
                  </a:lnTo>
                  <a:lnTo>
                    <a:pt x="961" y="2664"/>
                  </a:lnTo>
                  <a:lnTo>
                    <a:pt x="893" y="2664"/>
                  </a:lnTo>
                  <a:lnTo>
                    <a:pt x="828" y="2664"/>
                  </a:lnTo>
                  <a:lnTo>
                    <a:pt x="768" y="2665"/>
                  </a:lnTo>
                  <a:lnTo>
                    <a:pt x="736" y="2664"/>
                  </a:lnTo>
                  <a:lnTo>
                    <a:pt x="708" y="2656"/>
                  </a:lnTo>
                  <a:lnTo>
                    <a:pt x="687" y="2645"/>
                  </a:lnTo>
                  <a:lnTo>
                    <a:pt x="668" y="2629"/>
                  </a:lnTo>
                  <a:lnTo>
                    <a:pt x="652" y="2611"/>
                  </a:lnTo>
                  <a:lnTo>
                    <a:pt x="640" y="2592"/>
                  </a:lnTo>
                  <a:lnTo>
                    <a:pt x="633" y="2573"/>
                  </a:lnTo>
                  <a:lnTo>
                    <a:pt x="627" y="2554"/>
                  </a:lnTo>
                  <a:lnTo>
                    <a:pt x="624" y="2537"/>
                  </a:lnTo>
                  <a:lnTo>
                    <a:pt x="621" y="2514"/>
                  </a:lnTo>
                  <a:lnTo>
                    <a:pt x="621" y="2490"/>
                  </a:lnTo>
                  <a:lnTo>
                    <a:pt x="621" y="2467"/>
                  </a:lnTo>
                  <a:lnTo>
                    <a:pt x="621" y="2441"/>
                  </a:lnTo>
                  <a:lnTo>
                    <a:pt x="621" y="2415"/>
                  </a:lnTo>
                  <a:lnTo>
                    <a:pt x="620" y="2387"/>
                  </a:lnTo>
                  <a:lnTo>
                    <a:pt x="615" y="2358"/>
                  </a:lnTo>
                  <a:lnTo>
                    <a:pt x="609" y="2326"/>
                  </a:lnTo>
                  <a:lnTo>
                    <a:pt x="601" y="2293"/>
                  </a:lnTo>
                  <a:lnTo>
                    <a:pt x="589" y="2258"/>
                  </a:lnTo>
                  <a:lnTo>
                    <a:pt x="572" y="2220"/>
                  </a:lnTo>
                  <a:lnTo>
                    <a:pt x="550" y="2179"/>
                  </a:lnTo>
                  <a:lnTo>
                    <a:pt x="522" y="2136"/>
                  </a:lnTo>
                  <a:lnTo>
                    <a:pt x="489" y="2090"/>
                  </a:lnTo>
                  <a:lnTo>
                    <a:pt x="448" y="2041"/>
                  </a:lnTo>
                  <a:lnTo>
                    <a:pt x="429" y="2015"/>
                  </a:lnTo>
                  <a:lnTo>
                    <a:pt x="407" y="1984"/>
                  </a:lnTo>
                  <a:lnTo>
                    <a:pt x="380" y="1952"/>
                  </a:lnTo>
                  <a:lnTo>
                    <a:pt x="351" y="1917"/>
                  </a:lnTo>
                  <a:lnTo>
                    <a:pt x="319" y="1878"/>
                  </a:lnTo>
                  <a:lnTo>
                    <a:pt x="285" y="1837"/>
                  </a:lnTo>
                  <a:lnTo>
                    <a:pt x="250" y="1794"/>
                  </a:lnTo>
                  <a:lnTo>
                    <a:pt x="214" y="1746"/>
                  </a:lnTo>
                  <a:lnTo>
                    <a:pt x="179" y="1695"/>
                  </a:lnTo>
                  <a:lnTo>
                    <a:pt x="145" y="1641"/>
                  </a:lnTo>
                  <a:lnTo>
                    <a:pt x="113" y="1583"/>
                  </a:lnTo>
                  <a:lnTo>
                    <a:pt x="84" y="1523"/>
                  </a:lnTo>
                  <a:lnTo>
                    <a:pt x="58" y="1458"/>
                  </a:lnTo>
                  <a:lnTo>
                    <a:pt x="36" y="1391"/>
                  </a:lnTo>
                  <a:lnTo>
                    <a:pt x="19" y="1318"/>
                  </a:lnTo>
                  <a:lnTo>
                    <a:pt x="6" y="1244"/>
                  </a:lnTo>
                  <a:lnTo>
                    <a:pt x="0" y="1164"/>
                  </a:lnTo>
                  <a:lnTo>
                    <a:pt x="0" y="1081"/>
                  </a:lnTo>
                  <a:lnTo>
                    <a:pt x="7" y="988"/>
                  </a:lnTo>
                  <a:lnTo>
                    <a:pt x="19" y="901"/>
                  </a:lnTo>
                  <a:lnTo>
                    <a:pt x="36" y="819"/>
                  </a:lnTo>
                  <a:lnTo>
                    <a:pt x="58" y="742"/>
                  </a:lnTo>
                  <a:lnTo>
                    <a:pt x="83" y="669"/>
                  </a:lnTo>
                  <a:lnTo>
                    <a:pt x="112" y="602"/>
                  </a:lnTo>
                  <a:lnTo>
                    <a:pt x="145" y="540"/>
                  </a:lnTo>
                  <a:lnTo>
                    <a:pt x="180" y="480"/>
                  </a:lnTo>
                  <a:lnTo>
                    <a:pt x="220" y="426"/>
                  </a:lnTo>
                  <a:lnTo>
                    <a:pt x="260" y="376"/>
                  </a:lnTo>
                  <a:lnTo>
                    <a:pt x="304" y="330"/>
                  </a:lnTo>
                  <a:lnTo>
                    <a:pt x="348" y="287"/>
                  </a:lnTo>
                  <a:lnTo>
                    <a:pt x="394" y="249"/>
                  </a:lnTo>
                  <a:lnTo>
                    <a:pt x="441" y="213"/>
                  </a:lnTo>
                  <a:lnTo>
                    <a:pt x="489" y="181"/>
                  </a:lnTo>
                  <a:lnTo>
                    <a:pt x="537" y="152"/>
                  </a:lnTo>
                  <a:lnTo>
                    <a:pt x="585" y="125"/>
                  </a:lnTo>
                  <a:lnTo>
                    <a:pt x="633" y="104"/>
                  </a:lnTo>
                  <a:lnTo>
                    <a:pt x="679" y="83"/>
                  </a:lnTo>
                  <a:lnTo>
                    <a:pt x="726" y="64"/>
                  </a:lnTo>
                  <a:lnTo>
                    <a:pt x="769" y="50"/>
                  </a:lnTo>
                  <a:lnTo>
                    <a:pt x="813" y="37"/>
                  </a:lnTo>
                  <a:lnTo>
                    <a:pt x="854" y="25"/>
                  </a:lnTo>
                  <a:lnTo>
                    <a:pt x="892" y="16"/>
                  </a:lnTo>
                  <a:lnTo>
                    <a:pt x="928" y="9"/>
                  </a:lnTo>
                  <a:lnTo>
                    <a:pt x="1007" y="2"/>
                  </a:lnTo>
                  <a:lnTo>
                    <a:pt x="1084"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103" name="Rectangle 4102"/>
            <p:cNvSpPr/>
            <p:nvPr/>
          </p:nvSpPr>
          <p:spPr>
            <a:xfrm>
              <a:off x="10176254" y="272368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Rectangle 116"/>
            <p:cNvSpPr/>
            <p:nvPr/>
          </p:nvSpPr>
          <p:spPr>
            <a:xfrm rot="8100000">
              <a:off x="9590460" y="2929530"/>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Rectangle 118"/>
            <p:cNvSpPr/>
            <p:nvPr/>
          </p:nvSpPr>
          <p:spPr>
            <a:xfrm rot="16800000">
              <a:off x="9271325" y="343062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Rectangle 116">
              <a:extLst>
                <a:ext uri="{FF2B5EF4-FFF2-40B4-BE49-F238E27FC236}">
                  <a16:creationId xmlns:a16="http://schemas.microsoft.com/office/drawing/2014/main" xmlns="" id="{023B7A02-BB74-4406-8404-695F73C715E0}"/>
                </a:ext>
              </a:extLst>
            </p:cNvPr>
            <p:cNvSpPr/>
            <p:nvPr/>
          </p:nvSpPr>
          <p:spPr>
            <a:xfrm rot="13500000" flipH="1">
              <a:off x="10768836" y="2929530"/>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Rectangle 118">
              <a:extLst>
                <a:ext uri="{FF2B5EF4-FFF2-40B4-BE49-F238E27FC236}">
                  <a16:creationId xmlns:a16="http://schemas.microsoft.com/office/drawing/2014/main" xmlns="" id="{6A7C8EC1-F683-4341-B17C-D9DB4B351232}"/>
                </a:ext>
              </a:extLst>
            </p:cNvPr>
            <p:cNvSpPr/>
            <p:nvPr/>
          </p:nvSpPr>
          <p:spPr>
            <a:xfrm rot="4800000" flipH="1">
              <a:off x="11087971" y="343062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5" name="Content Placeholder 3"/>
          <p:cNvSpPr txBox="1">
            <a:spLocks/>
          </p:cNvSpPr>
          <p:nvPr/>
        </p:nvSpPr>
        <p:spPr>
          <a:xfrm>
            <a:off x="2367419" y="999487"/>
            <a:ext cx="7325620" cy="84039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dirty="0">
                <a:solidFill>
                  <a:schemeClr val="bg1"/>
                </a:solidFill>
              </a:rPr>
              <a:t>Welcome to our presentation </a:t>
            </a:r>
            <a:endParaRPr lang="ko-KR" altLang="en-US" sz="4000" b="1" dirty="0">
              <a:solidFill>
                <a:schemeClr val="bg1"/>
              </a:solidFill>
              <a:cs typeface="Arial" pitchFamily="34" charset="0"/>
            </a:endParaRPr>
          </a:p>
        </p:txBody>
      </p:sp>
      <p:grpSp>
        <p:nvGrpSpPr>
          <p:cNvPr id="27" name="그룹 26">
            <a:extLst>
              <a:ext uri="{FF2B5EF4-FFF2-40B4-BE49-F238E27FC236}">
                <a16:creationId xmlns:a16="http://schemas.microsoft.com/office/drawing/2014/main" xmlns="" id="{82B9EC7A-33DA-4560-96B6-A5F8711D2E42}"/>
              </a:ext>
            </a:extLst>
          </p:cNvPr>
          <p:cNvGrpSpPr/>
          <p:nvPr/>
        </p:nvGrpSpPr>
        <p:grpSpPr>
          <a:xfrm>
            <a:off x="6174012" y="3062633"/>
            <a:ext cx="1145946" cy="1726055"/>
            <a:chOff x="6150565" y="3254095"/>
            <a:chExt cx="979312" cy="1475068"/>
          </a:xfrm>
        </p:grpSpPr>
        <p:sp>
          <p:nvSpPr>
            <p:cNvPr id="6" name="자유형: 도형 5">
              <a:extLst>
                <a:ext uri="{FF2B5EF4-FFF2-40B4-BE49-F238E27FC236}">
                  <a16:creationId xmlns:a16="http://schemas.microsoft.com/office/drawing/2014/main" xmlns="" id="{E5829E9F-EEBF-44AB-B0CE-04938A32F259}"/>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자유형: 도형 12">
              <a:extLst>
                <a:ext uri="{FF2B5EF4-FFF2-40B4-BE49-F238E27FC236}">
                  <a16:creationId xmlns:a16="http://schemas.microsoft.com/office/drawing/2014/main" xmlns="" id="{AABA4A63-10AF-427A-8A61-3708FC789AE5}"/>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자유형: 도형 13">
              <a:extLst>
                <a:ext uri="{FF2B5EF4-FFF2-40B4-BE49-F238E27FC236}">
                  <a16:creationId xmlns:a16="http://schemas.microsoft.com/office/drawing/2014/main" xmlns="" id="{49DA29CD-BDBD-41E9-96ED-B77E12D327BD}"/>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자유형: 도형 14">
              <a:extLst>
                <a:ext uri="{FF2B5EF4-FFF2-40B4-BE49-F238E27FC236}">
                  <a16:creationId xmlns:a16="http://schemas.microsoft.com/office/drawing/2014/main" xmlns="" id="{0FB7E5BD-60E4-4314-831E-FC37CE1F5A26}"/>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20" name="직선 연결선 19">
              <a:extLst>
                <a:ext uri="{FF2B5EF4-FFF2-40B4-BE49-F238E27FC236}">
                  <a16:creationId xmlns:a16="http://schemas.microsoft.com/office/drawing/2014/main" xmlns="" id="{B9B5F255-CFDF-4FD4-B60F-26FD1E595BEC}"/>
                </a:ext>
              </a:extLst>
            </p:cNvPr>
            <p:cNvCxnSpPr>
              <a:cxnSpLocks/>
            </p:cNvCxnSpPr>
            <p:nvPr/>
          </p:nvCxnSpPr>
          <p:spPr>
            <a:xfrm flipH="1">
              <a:off x="6152008" y="3476077"/>
              <a:ext cx="1188" cy="97473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xmlns="" id="{66C19B1B-99AC-49D5-B05B-7AFF8E66FD87}"/>
              </a:ext>
            </a:extLst>
          </p:cNvPr>
          <p:cNvGrpSpPr/>
          <p:nvPr/>
        </p:nvGrpSpPr>
        <p:grpSpPr>
          <a:xfrm flipH="1">
            <a:off x="4867028" y="3062633"/>
            <a:ext cx="1145946" cy="1726055"/>
            <a:chOff x="6150565" y="3254095"/>
            <a:chExt cx="979312" cy="1475068"/>
          </a:xfrm>
        </p:grpSpPr>
        <p:sp>
          <p:nvSpPr>
            <p:cNvPr id="69" name="자유형: 도형 68">
              <a:extLst>
                <a:ext uri="{FF2B5EF4-FFF2-40B4-BE49-F238E27FC236}">
                  <a16:creationId xmlns:a16="http://schemas.microsoft.com/office/drawing/2014/main" xmlns="" id="{7FFB8575-8C11-470B-8312-FA46350EBAD4}"/>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자유형: 도형 69">
              <a:extLst>
                <a:ext uri="{FF2B5EF4-FFF2-40B4-BE49-F238E27FC236}">
                  <a16:creationId xmlns:a16="http://schemas.microsoft.com/office/drawing/2014/main" xmlns="" id="{7559582C-5064-4452-BC14-5A541FEBE136}"/>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자유형: 도형 70">
              <a:extLst>
                <a:ext uri="{FF2B5EF4-FFF2-40B4-BE49-F238E27FC236}">
                  <a16:creationId xmlns:a16="http://schemas.microsoft.com/office/drawing/2014/main" xmlns="" id="{7D7CEF33-6BD1-46AB-BBEC-75362F12210D}"/>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71">
              <a:extLst>
                <a:ext uri="{FF2B5EF4-FFF2-40B4-BE49-F238E27FC236}">
                  <a16:creationId xmlns:a16="http://schemas.microsoft.com/office/drawing/2014/main" xmlns="" id="{51468BDE-4FD4-4B5F-BA16-65DBEBE12898}"/>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73" name="직선 연결선 72">
              <a:extLst>
                <a:ext uri="{FF2B5EF4-FFF2-40B4-BE49-F238E27FC236}">
                  <a16:creationId xmlns:a16="http://schemas.microsoft.com/office/drawing/2014/main" xmlns="" id="{B1DC5E54-3296-4DA1-8201-19057A1C018D}"/>
                </a:ext>
              </a:extLst>
            </p:cNvPr>
            <p:cNvCxnSpPr>
              <a:cxnSpLocks/>
            </p:cNvCxnSpPr>
            <p:nvPr/>
          </p:nvCxnSpPr>
          <p:spPr>
            <a:xfrm flipH="1">
              <a:off x="6152008" y="3476077"/>
              <a:ext cx="1188" cy="97473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6" name="Freeform: Shape 85">
            <a:extLst>
              <a:ext uri="{FF2B5EF4-FFF2-40B4-BE49-F238E27FC236}">
                <a16:creationId xmlns:a16="http://schemas.microsoft.com/office/drawing/2014/main" xmlns="" id="{BE954241-9C12-474E-ADBC-D837FAD97959}"/>
              </a:ext>
            </a:extLst>
          </p:cNvPr>
          <p:cNvSpPr/>
          <p:nvPr/>
        </p:nvSpPr>
        <p:spPr>
          <a:xfrm rot="18900000" flipV="1">
            <a:off x="9914425" y="3864491"/>
            <a:ext cx="669734" cy="556516"/>
          </a:xfrm>
          <a:custGeom>
            <a:avLst/>
            <a:gdLst>
              <a:gd name="connsiteX0" fmla="*/ 662869 w 669734"/>
              <a:gd name="connsiteY0" fmla="*/ 394553 h 556516"/>
              <a:gd name="connsiteX1" fmla="*/ 551062 w 669734"/>
              <a:gd name="connsiteY1" fmla="*/ 151859 h 556516"/>
              <a:gd name="connsiteX2" fmla="*/ 309459 w 669734"/>
              <a:gd name="connsiteY2" fmla="*/ 173325 h 556516"/>
              <a:gd name="connsiteX3" fmla="*/ 244112 w 669734"/>
              <a:gd name="connsiteY3" fmla="*/ 200381 h 556516"/>
              <a:gd name="connsiteX4" fmla="*/ 43731 w 669734"/>
              <a:gd name="connsiteY4" fmla="*/ 0 h 556516"/>
              <a:gd name="connsiteX5" fmla="*/ 0 w 669734"/>
              <a:gd name="connsiteY5" fmla="*/ 43731 h 556516"/>
              <a:gd name="connsiteX6" fmla="*/ 196668 w 669734"/>
              <a:gd name="connsiteY6" fmla="*/ 240399 h 556516"/>
              <a:gd name="connsiteX7" fmla="*/ 175917 w 669734"/>
              <a:gd name="connsiteY7" fmla="*/ 282796 h 556516"/>
              <a:gd name="connsiteX8" fmla="*/ 148962 w 669734"/>
              <a:gd name="connsiteY8" fmla="*/ 459686 h 556516"/>
              <a:gd name="connsiteX9" fmla="*/ 322487 w 669734"/>
              <a:gd name="connsiteY9" fmla="*/ 553205 h 556516"/>
              <a:gd name="connsiteX10" fmla="*/ 259277 w 669734"/>
              <a:gd name="connsiteY10" fmla="*/ 302045 h 556516"/>
              <a:gd name="connsiteX11" fmla="*/ 233426 w 669734"/>
              <a:gd name="connsiteY11" fmla="*/ 240580 h 556516"/>
              <a:gd name="connsiteX12" fmla="*/ 328431 w 669734"/>
              <a:gd name="connsiteY12" fmla="*/ 287735 h 556516"/>
              <a:gd name="connsiteX13" fmla="*/ 662869 w 669734"/>
              <a:gd name="connsiteY13" fmla="*/ 394553 h 5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734" h="556516">
                <a:moveTo>
                  <a:pt x="662869" y="394553"/>
                </a:moveTo>
                <a:cubicBezTo>
                  <a:pt x="690452" y="318643"/>
                  <a:pt x="631232" y="188858"/>
                  <a:pt x="551062" y="151859"/>
                </a:cubicBezTo>
                <a:cubicBezTo>
                  <a:pt x="506726" y="125762"/>
                  <a:pt x="418615" y="135022"/>
                  <a:pt x="309459" y="173325"/>
                </a:cubicBezTo>
                <a:lnTo>
                  <a:pt x="244112" y="200381"/>
                </a:lnTo>
                <a:lnTo>
                  <a:pt x="43731" y="0"/>
                </a:lnTo>
                <a:lnTo>
                  <a:pt x="0" y="43731"/>
                </a:lnTo>
                <a:lnTo>
                  <a:pt x="196668" y="240399"/>
                </a:lnTo>
                <a:lnTo>
                  <a:pt x="175917" y="282796"/>
                </a:lnTo>
                <a:cubicBezTo>
                  <a:pt x="142679" y="361395"/>
                  <a:pt x="131794" y="425839"/>
                  <a:pt x="148962" y="459686"/>
                </a:cubicBezTo>
                <a:cubicBezTo>
                  <a:pt x="172503" y="520419"/>
                  <a:pt x="265324" y="570009"/>
                  <a:pt x="322487" y="553205"/>
                </a:cubicBezTo>
                <a:cubicBezTo>
                  <a:pt x="353361" y="484564"/>
                  <a:pt x="305601" y="399793"/>
                  <a:pt x="259277" y="302045"/>
                </a:cubicBezTo>
                <a:lnTo>
                  <a:pt x="233426" y="240580"/>
                </a:lnTo>
                <a:lnTo>
                  <a:pt x="328431" y="287735"/>
                </a:lnTo>
                <a:cubicBezTo>
                  <a:pt x="456747" y="358698"/>
                  <a:pt x="567384" y="430502"/>
                  <a:pt x="662869" y="39455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37" name="그룹 36">
            <a:extLst>
              <a:ext uri="{FF2B5EF4-FFF2-40B4-BE49-F238E27FC236}">
                <a16:creationId xmlns:a16="http://schemas.microsoft.com/office/drawing/2014/main" xmlns="" id="{44B870AB-9F85-478C-A2A6-5D1CA50511CF}"/>
              </a:ext>
            </a:extLst>
          </p:cNvPr>
          <p:cNvGrpSpPr/>
          <p:nvPr/>
        </p:nvGrpSpPr>
        <p:grpSpPr>
          <a:xfrm>
            <a:off x="6319857" y="4022020"/>
            <a:ext cx="3956474" cy="2066287"/>
            <a:chOff x="6319854" y="4022016"/>
            <a:chExt cx="3956473" cy="2066287"/>
          </a:xfrm>
        </p:grpSpPr>
        <p:grpSp>
          <p:nvGrpSpPr>
            <p:cNvPr id="34" name="그룹 33">
              <a:extLst>
                <a:ext uri="{FF2B5EF4-FFF2-40B4-BE49-F238E27FC236}">
                  <a16:creationId xmlns:a16="http://schemas.microsoft.com/office/drawing/2014/main" xmlns="" id="{70DC5EE8-8567-4A52-923F-DFD1E1EEA613}"/>
                </a:ext>
              </a:extLst>
            </p:cNvPr>
            <p:cNvGrpSpPr/>
            <p:nvPr/>
          </p:nvGrpSpPr>
          <p:grpSpPr>
            <a:xfrm>
              <a:off x="9196326" y="5008303"/>
              <a:ext cx="1080001" cy="1080000"/>
              <a:chOff x="9196326" y="5008303"/>
              <a:chExt cx="1080001" cy="1080000"/>
            </a:xfrm>
          </p:grpSpPr>
          <p:sp>
            <p:nvSpPr>
              <p:cNvPr id="33" name="Rectangle 32"/>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Block Arc 83"/>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83" name="Rectangle 32">
                <a:extLst>
                  <a:ext uri="{FF2B5EF4-FFF2-40B4-BE49-F238E27FC236}">
                    <a16:creationId xmlns:a16="http://schemas.microsoft.com/office/drawing/2014/main" xmlns="" id="{434669E9-690B-4A7B-B228-2E184AA1A600}"/>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1" name="그룹 90">
              <a:extLst>
                <a:ext uri="{FF2B5EF4-FFF2-40B4-BE49-F238E27FC236}">
                  <a16:creationId xmlns:a16="http://schemas.microsoft.com/office/drawing/2014/main" xmlns="" id="{3E72EAA1-FD99-49DD-8088-45A5619F9388}"/>
                </a:ext>
              </a:extLst>
            </p:cNvPr>
            <p:cNvGrpSpPr/>
            <p:nvPr/>
          </p:nvGrpSpPr>
          <p:grpSpPr>
            <a:xfrm rot="10800000">
              <a:off x="8236185" y="4022016"/>
              <a:ext cx="1080001" cy="1080000"/>
              <a:chOff x="9196326" y="5008303"/>
              <a:chExt cx="1080001" cy="1080000"/>
            </a:xfrm>
          </p:grpSpPr>
          <p:sp>
            <p:nvSpPr>
              <p:cNvPr id="92" name="Rectangle 32">
                <a:extLst>
                  <a:ext uri="{FF2B5EF4-FFF2-40B4-BE49-F238E27FC236}">
                    <a16:creationId xmlns:a16="http://schemas.microsoft.com/office/drawing/2014/main" xmlns="" id="{A73B6987-87EA-44AB-BF9A-B4EF2E5B1BAA}"/>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3" name="Block Arc 83">
                <a:extLst>
                  <a:ext uri="{FF2B5EF4-FFF2-40B4-BE49-F238E27FC236}">
                    <a16:creationId xmlns:a16="http://schemas.microsoft.com/office/drawing/2014/main" xmlns="" id="{6412D5E9-2513-4FD7-A039-319AF322BCF4}"/>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94" name="Rectangle 32">
                <a:extLst>
                  <a:ext uri="{FF2B5EF4-FFF2-40B4-BE49-F238E27FC236}">
                    <a16:creationId xmlns:a16="http://schemas.microsoft.com/office/drawing/2014/main" xmlns="" id="{2B00FC3B-D8B4-4330-BB1E-368D4E26FA1E}"/>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7" name="Block Arc 83">
              <a:extLst>
                <a:ext uri="{FF2B5EF4-FFF2-40B4-BE49-F238E27FC236}">
                  <a16:creationId xmlns:a16="http://schemas.microsoft.com/office/drawing/2014/main" xmlns="" id="{85B3F073-4CC6-410A-ACAF-4625E776B383}"/>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99" name="Rectangle 32">
              <a:extLst>
                <a:ext uri="{FF2B5EF4-FFF2-40B4-BE49-F238E27FC236}">
                  <a16:creationId xmlns:a16="http://schemas.microsoft.com/office/drawing/2014/main" xmlns="" id="{62147C4B-F3C2-47A8-AFE6-48EDE20D2A12}"/>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0" name="Block Arc 83">
              <a:extLst>
                <a:ext uri="{FF2B5EF4-FFF2-40B4-BE49-F238E27FC236}">
                  <a16:creationId xmlns:a16="http://schemas.microsoft.com/office/drawing/2014/main" xmlns="" id="{4A5D3332-C1CB-4D28-AD8D-F8B037EBD4A3}"/>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01" name="Rectangle 32">
              <a:extLst>
                <a:ext uri="{FF2B5EF4-FFF2-40B4-BE49-F238E27FC236}">
                  <a16:creationId xmlns:a16="http://schemas.microsoft.com/office/drawing/2014/main" xmlns="" id="{385486CF-14F8-4CE2-9AC5-AFFF4F565B39}"/>
                </a:ext>
              </a:extLst>
            </p:cNvPr>
            <p:cNvSpPr/>
            <p:nvPr/>
          </p:nvSpPr>
          <p:spPr>
            <a:xfrm>
              <a:off x="6319854" y="4877064"/>
              <a:ext cx="120315" cy="187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102" name="그룹 101">
            <a:extLst>
              <a:ext uri="{FF2B5EF4-FFF2-40B4-BE49-F238E27FC236}">
                <a16:creationId xmlns:a16="http://schemas.microsoft.com/office/drawing/2014/main" xmlns="" id="{FBEBE434-ABB6-4231-A08F-442C66A0F1E7}"/>
              </a:ext>
            </a:extLst>
          </p:cNvPr>
          <p:cNvGrpSpPr/>
          <p:nvPr/>
        </p:nvGrpSpPr>
        <p:grpSpPr>
          <a:xfrm flipH="1">
            <a:off x="1910655" y="4022020"/>
            <a:ext cx="3956474" cy="2066287"/>
            <a:chOff x="6319854" y="4022016"/>
            <a:chExt cx="3956473" cy="2066287"/>
          </a:xfrm>
        </p:grpSpPr>
        <p:grpSp>
          <p:nvGrpSpPr>
            <p:cNvPr id="103" name="그룹 102">
              <a:extLst>
                <a:ext uri="{FF2B5EF4-FFF2-40B4-BE49-F238E27FC236}">
                  <a16:creationId xmlns:a16="http://schemas.microsoft.com/office/drawing/2014/main" xmlns="" id="{90087DC3-2F44-4C3C-B7CA-9D94D2FFE7BD}"/>
                </a:ext>
              </a:extLst>
            </p:cNvPr>
            <p:cNvGrpSpPr/>
            <p:nvPr/>
          </p:nvGrpSpPr>
          <p:grpSpPr>
            <a:xfrm>
              <a:off x="9196326" y="4360204"/>
              <a:ext cx="1080001" cy="1728099"/>
              <a:chOff x="9196326" y="4360204"/>
              <a:chExt cx="1080001" cy="1728099"/>
            </a:xfrm>
          </p:grpSpPr>
          <p:sp>
            <p:nvSpPr>
              <p:cNvPr id="131" name="Rectangle 32">
                <a:extLst>
                  <a:ext uri="{FF2B5EF4-FFF2-40B4-BE49-F238E27FC236}">
                    <a16:creationId xmlns:a16="http://schemas.microsoft.com/office/drawing/2014/main" xmlns="" id="{78C624C8-A2A2-4330-928B-D03DAA3A1883}"/>
                  </a:ext>
                </a:extLst>
              </p:cNvPr>
              <p:cNvSpPr/>
              <p:nvPr/>
            </p:nvSpPr>
            <p:spPr>
              <a:xfrm rot="10800000">
                <a:off x="10156012" y="4360204"/>
                <a:ext cx="120315" cy="1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Block Arc 83">
                <a:extLst>
                  <a:ext uri="{FF2B5EF4-FFF2-40B4-BE49-F238E27FC236}">
                    <a16:creationId xmlns:a16="http://schemas.microsoft.com/office/drawing/2014/main" xmlns="" id="{75FADE6B-6CDB-4D5B-A61D-B33F52233506}"/>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33" name="Rectangle 32">
                <a:extLst>
                  <a:ext uri="{FF2B5EF4-FFF2-40B4-BE49-F238E27FC236}">
                    <a16:creationId xmlns:a16="http://schemas.microsoft.com/office/drawing/2014/main" xmlns="" id="{B0A7C194-8D86-47F5-9E5F-3617EA8CE6AD}"/>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04" name="그룹 103">
              <a:extLst>
                <a:ext uri="{FF2B5EF4-FFF2-40B4-BE49-F238E27FC236}">
                  <a16:creationId xmlns:a16="http://schemas.microsoft.com/office/drawing/2014/main" xmlns="" id="{B688FF87-E042-4826-8DD6-B3DCBDBA7A68}"/>
                </a:ext>
              </a:extLst>
            </p:cNvPr>
            <p:cNvGrpSpPr/>
            <p:nvPr/>
          </p:nvGrpSpPr>
          <p:grpSpPr>
            <a:xfrm rot="10800000">
              <a:off x="8236185" y="4022016"/>
              <a:ext cx="1080001" cy="1080000"/>
              <a:chOff x="9196326" y="5008303"/>
              <a:chExt cx="1080001" cy="1080000"/>
            </a:xfrm>
          </p:grpSpPr>
          <p:sp>
            <p:nvSpPr>
              <p:cNvPr id="128" name="Rectangle 32">
                <a:extLst>
                  <a:ext uri="{FF2B5EF4-FFF2-40B4-BE49-F238E27FC236}">
                    <a16:creationId xmlns:a16="http://schemas.microsoft.com/office/drawing/2014/main" xmlns="" id="{B23EE0BC-AAB2-4C30-A4E8-4BAC13340920}"/>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9" name="Block Arc 83">
                <a:extLst>
                  <a:ext uri="{FF2B5EF4-FFF2-40B4-BE49-F238E27FC236}">
                    <a16:creationId xmlns:a16="http://schemas.microsoft.com/office/drawing/2014/main" xmlns="" id="{A138EACE-294C-4480-9F94-87183AFFB03E}"/>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30" name="Rectangle 32">
                <a:extLst>
                  <a:ext uri="{FF2B5EF4-FFF2-40B4-BE49-F238E27FC236}">
                    <a16:creationId xmlns:a16="http://schemas.microsoft.com/office/drawing/2014/main" xmlns="" id="{131F24AA-DFAB-4A74-B761-E547A9ACA1F4}"/>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15" name="Block Arc 83">
              <a:extLst>
                <a:ext uri="{FF2B5EF4-FFF2-40B4-BE49-F238E27FC236}">
                  <a16:creationId xmlns:a16="http://schemas.microsoft.com/office/drawing/2014/main" xmlns="" id="{1C9C0CC3-2730-42B1-BD9F-78DFD017EC47}"/>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23" name="Rectangle 32">
              <a:extLst>
                <a:ext uri="{FF2B5EF4-FFF2-40B4-BE49-F238E27FC236}">
                  <a16:creationId xmlns:a16="http://schemas.microsoft.com/office/drawing/2014/main" xmlns="" id="{EB4F4993-5F05-4B00-8B7A-1C7A9F737F74}"/>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6" name="Block Arc 83">
              <a:extLst>
                <a:ext uri="{FF2B5EF4-FFF2-40B4-BE49-F238E27FC236}">
                  <a16:creationId xmlns:a16="http://schemas.microsoft.com/office/drawing/2014/main" xmlns="" id="{9AC89B03-3F53-4F41-A68F-14F2BB155269}"/>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127" name="Rectangle 32">
              <a:extLst>
                <a:ext uri="{FF2B5EF4-FFF2-40B4-BE49-F238E27FC236}">
                  <a16:creationId xmlns:a16="http://schemas.microsoft.com/office/drawing/2014/main" xmlns="" id="{C16FF721-9392-43F9-9B4F-AA1A14D33E22}"/>
                </a:ext>
              </a:extLst>
            </p:cNvPr>
            <p:cNvSpPr/>
            <p:nvPr/>
          </p:nvSpPr>
          <p:spPr>
            <a:xfrm>
              <a:off x="6319854" y="4877064"/>
              <a:ext cx="120315" cy="187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67" name="Graphic 14">
            <a:extLst>
              <a:ext uri="{FF2B5EF4-FFF2-40B4-BE49-F238E27FC236}">
                <a16:creationId xmlns:a16="http://schemas.microsoft.com/office/drawing/2014/main" xmlns="" id="{818BD1BA-7B54-4C0C-A23E-2FDC4523727A}"/>
              </a:ext>
            </a:extLst>
          </p:cNvPr>
          <p:cNvGrpSpPr/>
          <p:nvPr/>
        </p:nvGrpSpPr>
        <p:grpSpPr>
          <a:xfrm>
            <a:off x="1202182" y="3352800"/>
            <a:ext cx="1556228" cy="1224000"/>
            <a:chOff x="2444748" y="555045"/>
            <a:chExt cx="7282048" cy="5727454"/>
          </a:xfrm>
        </p:grpSpPr>
        <p:sp>
          <p:nvSpPr>
            <p:cNvPr id="74" name="Freeform: Shape 73">
              <a:extLst>
                <a:ext uri="{FF2B5EF4-FFF2-40B4-BE49-F238E27FC236}">
                  <a16:creationId xmlns:a16="http://schemas.microsoft.com/office/drawing/2014/main" xmlns="" id="{9FF83EA4-0F2C-432A-9469-190AA35E39E8}"/>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8030461E-553F-4315-918A-53E7BD14460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xmlns="" id="{7DC37177-A11E-4A57-A21C-BC2B7D329CA0}"/>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0C2E2B1F-5444-4EDD-A153-446F891CBFB6}"/>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6EC9C055-7D33-416A-ADAE-BF5836A6CEC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01406424-85AC-4C0D-9530-2725157B60E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74485BF7-2F87-4F8C-8E55-7E6499E0381B}"/>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xmlns="" id="{F5089C99-0ED5-45C2-B2BD-C6A40A283AE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367080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Sketch</a:t>
            </a:r>
            <a:endParaRPr lang="en-US" b="1"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1339402"/>
            <a:ext cx="10429460" cy="4868214"/>
          </a:xfrm>
        </p:spPr>
      </p:pic>
    </p:spTree>
    <p:extLst>
      <p:ext uri="{BB962C8B-B14F-4D97-AF65-F5344CB8AC3E}">
        <p14:creationId xmlns:p14="http://schemas.microsoft.com/office/powerpoint/2010/main" val="4625293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645" y="772732"/>
            <a:ext cx="10380371" cy="5177307"/>
          </a:xfrm>
        </p:spPr>
      </p:pic>
    </p:spTree>
    <p:extLst>
      <p:ext uri="{BB962C8B-B14F-4D97-AF65-F5344CB8AC3E}">
        <p14:creationId xmlns:p14="http://schemas.microsoft.com/office/powerpoint/2010/main" val="3251651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1017431"/>
            <a:ext cx="10178322" cy="5236811"/>
          </a:xfrm>
        </p:spPr>
      </p:pic>
    </p:spTree>
    <p:extLst>
      <p:ext uri="{BB962C8B-B14F-4D97-AF65-F5344CB8AC3E}">
        <p14:creationId xmlns:p14="http://schemas.microsoft.com/office/powerpoint/2010/main" val="2923964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430" y="437881"/>
            <a:ext cx="10509161" cy="5628067"/>
          </a:xfrm>
        </p:spPr>
      </p:pic>
    </p:spTree>
    <p:extLst>
      <p:ext uri="{BB962C8B-B14F-4D97-AF65-F5344CB8AC3E}">
        <p14:creationId xmlns:p14="http://schemas.microsoft.com/office/powerpoint/2010/main" val="5521593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16405" y="493081"/>
            <a:ext cx="10318418" cy="923595"/>
          </a:xfrm>
        </p:spPr>
        <p:txBody>
          <a:bodyPr/>
          <a:lstStyle/>
          <a:p>
            <a:r>
              <a:rPr lang="en-US" sz="2000" b="1" cap="none" dirty="0">
                <a:solidFill>
                  <a:schemeClr val="tx1"/>
                </a:solidFill>
              </a:rPr>
              <a:t>A</a:t>
            </a:r>
            <a:r>
              <a:rPr lang="en-US" sz="2000" b="1" cap="none" dirty="0" smtClean="0">
                <a:solidFill>
                  <a:schemeClr val="tx1"/>
                </a:solidFill>
              </a:rPr>
              <a:t>dvantages of security system with multiple ways of  alarm</a:t>
            </a:r>
            <a:r>
              <a:rPr lang="en-US" sz="9600" dirty="0"/>
              <a:t/>
            </a:r>
            <a:br>
              <a:rPr lang="en-US" sz="9600" dirty="0"/>
            </a:br>
            <a:endParaRPr lang="en-US" sz="1600" dirty="0"/>
          </a:p>
        </p:txBody>
      </p:sp>
      <p:sp>
        <p:nvSpPr>
          <p:cNvPr id="5" name="Subtitle 4"/>
          <p:cNvSpPr>
            <a:spLocks noGrp="1"/>
          </p:cNvSpPr>
          <p:nvPr>
            <p:ph type="subTitle" idx="1"/>
          </p:nvPr>
        </p:nvSpPr>
        <p:spPr>
          <a:xfrm>
            <a:off x="1018332" y="1416675"/>
            <a:ext cx="7891272" cy="4675031"/>
          </a:xfrm>
        </p:spPr>
        <p:txBody>
          <a:bodyPr/>
          <a:lstStyle/>
          <a:p>
            <a:r>
              <a:rPr lang="en-US" dirty="0"/>
              <a:t>Most important advantage of this system that is </a:t>
            </a:r>
          </a:p>
          <a:p>
            <a:r>
              <a:rPr lang="en-US" dirty="0"/>
              <a:t>1) To detect any kind of object</a:t>
            </a:r>
          </a:p>
          <a:p>
            <a:r>
              <a:rPr lang="en-US" dirty="0"/>
              <a:t>2) Amy kind of security like home security, shopping mall, restaurant or institutional security etc.</a:t>
            </a:r>
          </a:p>
          <a:p>
            <a:r>
              <a:rPr lang="en-US" dirty="0"/>
              <a:t>3) Use this system in mobile to protect our valuable </a:t>
            </a:r>
            <a:r>
              <a:rPr lang="en-US" dirty="0" err="1"/>
              <a:t>accessaries</a:t>
            </a:r>
            <a:r>
              <a:rPr lang="en-US" dirty="0"/>
              <a:t> or things</a:t>
            </a:r>
          </a:p>
          <a:p>
            <a:r>
              <a:rPr lang="en-US" dirty="0"/>
              <a:t>4) Deters crime.</a:t>
            </a:r>
          </a:p>
          <a:p>
            <a:endParaRPr lang="en-US" dirty="0"/>
          </a:p>
        </p:txBody>
      </p:sp>
    </p:spTree>
    <p:extLst>
      <p:ext uri="{BB962C8B-B14F-4D97-AF65-F5344CB8AC3E}">
        <p14:creationId xmlns:p14="http://schemas.microsoft.com/office/powerpoint/2010/main" val="435620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1474" y="426805"/>
            <a:ext cx="9281160" cy="1852755"/>
          </a:xfrm>
        </p:spPr>
        <p:txBody>
          <a:bodyPr>
            <a:normAutofit/>
          </a:bodyPr>
          <a:lstStyle/>
          <a:p>
            <a:r>
              <a:rPr lang="en-US" sz="2800" b="1" cap="none" dirty="0" smtClean="0"/>
              <a:t>Necessity of security system with multiple ways of alarm:</a:t>
            </a:r>
            <a:r>
              <a:rPr lang="en-US" dirty="0"/>
              <a:t/>
            </a:r>
            <a:br>
              <a:rPr lang="en-US" dirty="0"/>
            </a:br>
            <a:endParaRPr lang="en-US" dirty="0"/>
          </a:p>
        </p:txBody>
      </p:sp>
      <p:sp>
        <p:nvSpPr>
          <p:cNvPr id="5" name="Text Placeholder 4"/>
          <p:cNvSpPr>
            <a:spLocks noGrp="1"/>
          </p:cNvSpPr>
          <p:nvPr>
            <p:ph type="body" idx="1"/>
          </p:nvPr>
        </p:nvSpPr>
        <p:spPr>
          <a:xfrm>
            <a:off x="2165774" y="1506828"/>
            <a:ext cx="9052560" cy="4580028"/>
          </a:xfrm>
        </p:spPr>
        <p:txBody>
          <a:bodyPr/>
          <a:lstStyle/>
          <a:p>
            <a:r>
              <a:rPr lang="en-US" dirty="0"/>
              <a:t>Our main target is to secure or protect our necessary things. For securing our valuable things, 3 types of alarm </a:t>
            </a:r>
            <a:r>
              <a:rPr lang="en-US" dirty="0" err="1"/>
              <a:t>sysrems</a:t>
            </a:r>
            <a:r>
              <a:rPr lang="en-US" dirty="0"/>
              <a:t> are used in this project that is </a:t>
            </a:r>
          </a:p>
          <a:p>
            <a:r>
              <a:rPr lang="en-US" dirty="0"/>
              <a:t>1) LCD</a:t>
            </a:r>
          </a:p>
          <a:p>
            <a:r>
              <a:rPr lang="en-US" dirty="0"/>
              <a:t>2) Bulb Link</a:t>
            </a:r>
          </a:p>
          <a:p>
            <a:r>
              <a:rPr lang="en-US" dirty="0"/>
              <a:t>3) Distance from a person</a:t>
            </a:r>
          </a:p>
          <a:p>
            <a:r>
              <a:rPr lang="en-US" dirty="0"/>
              <a:t> </a:t>
            </a:r>
          </a:p>
          <a:p>
            <a:r>
              <a:rPr lang="en-US" dirty="0"/>
              <a:t>That's why this project is very necessary in our day to day life.</a:t>
            </a:r>
          </a:p>
          <a:p>
            <a:endParaRPr lang="en-US" dirty="0"/>
          </a:p>
        </p:txBody>
      </p:sp>
    </p:spTree>
    <p:extLst>
      <p:ext uri="{BB962C8B-B14F-4D97-AF65-F5344CB8AC3E}">
        <p14:creationId xmlns:p14="http://schemas.microsoft.com/office/powerpoint/2010/main" val="916840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42930" y="442825"/>
            <a:ext cx="8187071" cy="78067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en-US" sz="3600" cap="none" dirty="0" smtClean="0">
                <a:latin typeface="Adobe Gothic Std B" panose="020B0800000000000000" pitchFamily="34" charset="-128"/>
                <a:ea typeface="Adobe Gothic Std B" panose="020B0800000000000000" pitchFamily="34" charset="-128"/>
              </a:rPr>
              <a:t>Limitations</a:t>
            </a:r>
            <a:endParaRPr lang="en-US" sz="3600" cap="none" dirty="0">
              <a:latin typeface="Adobe Gothic Std B" panose="020B0800000000000000" pitchFamily="34" charset="-128"/>
              <a:ea typeface="Adobe Gothic Std B" panose="020B0800000000000000" pitchFamily="34" charset="-128"/>
            </a:endParaRPr>
          </a:p>
        </p:txBody>
      </p:sp>
      <p:sp>
        <p:nvSpPr>
          <p:cNvPr id="9" name="Text Placeholder 8"/>
          <p:cNvSpPr>
            <a:spLocks noGrp="1"/>
          </p:cNvSpPr>
          <p:nvPr>
            <p:ph type="body" idx="1"/>
          </p:nvPr>
        </p:nvSpPr>
        <p:spPr>
          <a:xfrm>
            <a:off x="3242929" y="1532587"/>
            <a:ext cx="8187071" cy="4578330"/>
          </a:xfrm>
        </p:spPr>
        <p:txBody>
          <a:bodyPr/>
          <a:lstStyle/>
          <a:p>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a:t>
            </a:r>
            <a:r>
              <a:rPr lang="en-US"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We can called little bit limitation of our project likes, it can perform small amount of </a:t>
            </a:r>
            <a:r>
              <a:rPr lang="en-US" cap="none" dirty="0" err="1" smtClean="0">
                <a:latin typeface="Adobe Fangsong Std R" panose="02020400000000000000" pitchFamily="18" charset="-128"/>
                <a:ea typeface="Adobe Fangsong Std R" panose="02020400000000000000" pitchFamily="18" charset="-128"/>
                <a:cs typeface="Adobe Devanagari" panose="02040503050201020203" pitchFamily="18" charset="0"/>
              </a:rPr>
              <a:t>ares</a:t>
            </a:r>
            <a:r>
              <a:rPr lang="en-US"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a:t>
            </a:r>
          </a:p>
          <a:p>
            <a:endPar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endParaRPr>
          </a:p>
          <a:p>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Calculations of very high frequency signals is not possible using </a:t>
            </a:r>
            <a:r>
              <a:rPr lang="en-US" b="0" cap="none" dirty="0" err="1" smtClean="0">
                <a:latin typeface="Adobe Fangsong Std R" panose="02020400000000000000" pitchFamily="18" charset="-128"/>
                <a:ea typeface="Adobe Fangsong Std R" panose="02020400000000000000" pitchFamily="18" charset="-128"/>
                <a:cs typeface="Adobe Devanagari" panose="02040503050201020203" pitchFamily="18" charset="0"/>
              </a:rPr>
              <a:t>arduino</a:t>
            </a:r>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as the sampling rate of </a:t>
            </a:r>
            <a:r>
              <a:rPr lang="en-US" b="0" cap="none" dirty="0" err="1" smtClean="0">
                <a:latin typeface="Adobe Fangsong Std R" panose="02020400000000000000" pitchFamily="18" charset="-128"/>
                <a:ea typeface="Adobe Fangsong Std R" panose="02020400000000000000" pitchFamily="18" charset="-128"/>
                <a:cs typeface="Adobe Devanagari" panose="02040503050201020203" pitchFamily="18" charset="0"/>
              </a:rPr>
              <a:t>adc</a:t>
            </a:r>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is low.</a:t>
            </a:r>
          </a:p>
          <a:p>
            <a:endPar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endParaRPr>
          </a:p>
          <a:p>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The input signal must be non ac and must posses a magnitude of less than 5v. </a:t>
            </a:r>
          </a:p>
          <a:p>
            <a:r>
              <a:rPr lang="en-US" b="0" cap="none" dirty="0" smtClean="0">
                <a:latin typeface="Adobe Fangsong Std R" panose="02020400000000000000" pitchFamily="18" charset="-128"/>
                <a:ea typeface="Adobe Fangsong Std R" panose="02020400000000000000" pitchFamily="18" charset="-128"/>
                <a:cs typeface="Adobe Devanagari" panose="02040503050201020203" pitchFamily="18" charset="0"/>
              </a:rPr>
              <a:t>* Heavy mathematical functions like inverse trigonometry, modulus</a:t>
            </a:r>
            <a:endParaRPr lang="en-US" cap="none" dirty="0">
              <a:latin typeface="Adobe Fangsong Std R" panose="02020400000000000000" pitchFamily="18" charset="-128"/>
              <a:ea typeface="Adobe Fangsong Std R" panose="02020400000000000000" pitchFamily="18" charset="-128"/>
              <a:cs typeface="Adobe Devanagari" panose="02040503050201020203" pitchFamily="18" charset="0"/>
            </a:endParaRPr>
          </a:p>
        </p:txBody>
      </p:sp>
    </p:spTree>
    <p:extLst>
      <p:ext uri="{BB962C8B-B14F-4D97-AF65-F5344CB8AC3E}">
        <p14:creationId xmlns:p14="http://schemas.microsoft.com/office/powerpoint/2010/main" val="945022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42930" y="442825"/>
            <a:ext cx="8187071" cy="78067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en-US" sz="3600" cap="none" dirty="0" smtClean="0">
                <a:latin typeface="Adobe Gothic Std B" panose="020B0800000000000000" pitchFamily="34" charset="-128"/>
                <a:ea typeface="Adobe Gothic Std B" panose="020B0800000000000000" pitchFamily="34" charset="-128"/>
              </a:rPr>
              <a:t>Limitations</a:t>
            </a:r>
            <a:endParaRPr lang="en-US" sz="3600" cap="none" dirty="0">
              <a:latin typeface="Adobe Gothic Std B" panose="020B0800000000000000" pitchFamily="34" charset="-128"/>
              <a:ea typeface="Adobe Gothic Std B" panose="020B0800000000000000" pitchFamily="34" charset="-128"/>
            </a:endParaRPr>
          </a:p>
        </p:txBody>
      </p:sp>
      <p:sp>
        <p:nvSpPr>
          <p:cNvPr id="9" name="Text Placeholder 8"/>
          <p:cNvSpPr>
            <a:spLocks noGrp="1"/>
          </p:cNvSpPr>
          <p:nvPr>
            <p:ph type="body" idx="1"/>
          </p:nvPr>
        </p:nvSpPr>
        <p:spPr>
          <a:xfrm>
            <a:off x="3242929" y="1532587"/>
            <a:ext cx="8187071" cy="4578330"/>
          </a:xfrm>
        </p:spPr>
        <p:txBody>
          <a:bodyPr>
            <a:normAutofit/>
          </a:bodyPr>
          <a:lstStyle/>
          <a:p>
            <a:r>
              <a:rPr lang="en-US" cap="none" dirty="0" smtClean="0">
                <a:latin typeface="Adobe Fangsong Std R" panose="02020400000000000000" pitchFamily="18" charset="-128"/>
                <a:ea typeface="Adobe Fangsong Std R" panose="02020400000000000000" pitchFamily="18" charset="-128"/>
              </a:rPr>
              <a:t>• Operation, complex equations cannot be performed by the </a:t>
            </a:r>
            <a:r>
              <a:rPr lang="en-US" cap="none" dirty="0" err="1" smtClean="0">
                <a:latin typeface="Adobe Fangsong Std R" panose="02020400000000000000" pitchFamily="18" charset="-128"/>
                <a:ea typeface="Adobe Fangsong Std R" panose="02020400000000000000" pitchFamily="18" charset="-128"/>
              </a:rPr>
              <a:t>arduino</a:t>
            </a:r>
            <a:r>
              <a:rPr lang="en-US" cap="none" dirty="0" smtClean="0">
                <a:latin typeface="Adobe Fangsong Std R" panose="02020400000000000000" pitchFamily="18" charset="-128"/>
                <a:ea typeface="Adobe Fangsong Std R" panose="02020400000000000000" pitchFamily="18" charset="-128"/>
              </a:rPr>
              <a:t> software. </a:t>
            </a:r>
          </a:p>
          <a:p>
            <a:r>
              <a:rPr lang="en-US" cap="none" dirty="0" smtClean="0">
                <a:latin typeface="Adobe Fangsong Std R" panose="02020400000000000000" pitchFamily="18" charset="-128"/>
                <a:ea typeface="Adobe Fangsong Std R" panose="02020400000000000000" pitchFamily="18" charset="-128"/>
              </a:rPr>
              <a:t>• The main module or the handset is not in the cellular ranges we can't control the devices. </a:t>
            </a:r>
          </a:p>
          <a:p>
            <a:r>
              <a:rPr lang="en-US" cap="none" dirty="0" smtClean="0">
                <a:latin typeface="Adobe Fangsong Std R" panose="02020400000000000000" pitchFamily="18" charset="-128"/>
                <a:ea typeface="Adobe Fangsong Std R" panose="02020400000000000000" pitchFamily="18" charset="-128"/>
              </a:rPr>
              <a:t>• The sensors use </a:t>
            </a:r>
            <a:r>
              <a:rPr lang="en-US" cap="none" dirty="0" err="1" smtClean="0">
                <a:latin typeface="Adobe Fangsong Std R" panose="02020400000000000000" pitchFamily="18" charset="-128"/>
                <a:ea typeface="Adobe Fangsong Std R" panose="02020400000000000000" pitchFamily="18" charset="-128"/>
              </a:rPr>
              <a:t>rf</a:t>
            </a:r>
            <a:r>
              <a:rPr lang="en-US" cap="none" dirty="0" smtClean="0">
                <a:latin typeface="Adobe Fangsong Std R" panose="02020400000000000000" pitchFamily="18" charset="-128"/>
                <a:ea typeface="Adobe Fangsong Std R" panose="02020400000000000000" pitchFamily="18" charset="-128"/>
              </a:rPr>
              <a:t> transmitter and receiver which has limited range, hence sensors have to be in close vicinity of the main module </a:t>
            </a:r>
          </a:p>
          <a:p>
            <a:r>
              <a:rPr lang="en-US" cap="none" dirty="0" smtClean="0">
                <a:latin typeface="Adobe Fangsong Std R" panose="02020400000000000000" pitchFamily="18" charset="-128"/>
                <a:ea typeface="Adobe Fangsong Std R" panose="02020400000000000000" pitchFamily="18" charset="-128"/>
              </a:rPr>
              <a:t>— limited </a:t>
            </a:r>
            <a:r>
              <a:rPr lang="en-US" cap="none" dirty="0" err="1" smtClean="0">
                <a:latin typeface="Adobe Fangsong Std R" panose="02020400000000000000" pitchFamily="18" charset="-128"/>
                <a:ea typeface="Adobe Fangsong Std R" panose="02020400000000000000" pitchFamily="18" charset="-128"/>
              </a:rPr>
              <a:t>arduino</a:t>
            </a:r>
            <a:r>
              <a:rPr lang="en-US" cap="none" dirty="0" smtClean="0">
                <a:latin typeface="Adobe Fangsong Std R" panose="02020400000000000000" pitchFamily="18" charset="-128"/>
                <a:ea typeface="Adobe Fangsong Std R" panose="02020400000000000000" pitchFamily="18" charset="-128"/>
              </a:rPr>
              <a:t> (</a:t>
            </a:r>
            <a:r>
              <a:rPr lang="en-US" cap="none" dirty="0" err="1" smtClean="0">
                <a:latin typeface="Adobe Fangsong Std R" panose="02020400000000000000" pitchFamily="18" charset="-128"/>
                <a:ea typeface="Adobe Fangsong Std R" panose="02020400000000000000" pitchFamily="18" charset="-128"/>
              </a:rPr>
              <a:t>nano</a:t>
            </a:r>
            <a:r>
              <a:rPr lang="en-US" cap="none" dirty="0" smtClean="0">
                <a:latin typeface="Adobe Fangsong Std R" panose="02020400000000000000" pitchFamily="18" charset="-128"/>
                <a:ea typeface="Adobe Fangsong Std R" panose="02020400000000000000" pitchFamily="18" charset="-128"/>
              </a:rPr>
              <a:t>) memory, </a:t>
            </a:r>
          </a:p>
          <a:p>
            <a:r>
              <a:rPr lang="en-US" cap="none" dirty="0" smtClean="0">
                <a:latin typeface="Adobe Fangsong Std R" panose="02020400000000000000" pitchFamily="18" charset="-128"/>
                <a:ea typeface="Adobe Fangsong Std R" panose="02020400000000000000" pitchFamily="18" charset="-128"/>
              </a:rPr>
              <a:t>— limited </a:t>
            </a:r>
            <a:r>
              <a:rPr lang="en-US" cap="none" dirty="0" err="1" smtClean="0">
                <a:latin typeface="Adobe Fangsong Std R" panose="02020400000000000000" pitchFamily="18" charset="-128"/>
                <a:ea typeface="Adobe Fangsong Std R" panose="02020400000000000000" pitchFamily="18" charset="-128"/>
              </a:rPr>
              <a:t>arduino</a:t>
            </a:r>
            <a:r>
              <a:rPr lang="en-US" cap="none" dirty="0" smtClean="0">
                <a:latin typeface="Adobe Fangsong Std R" panose="02020400000000000000" pitchFamily="18" charset="-128"/>
                <a:ea typeface="Adobe Fangsong Std R" panose="02020400000000000000" pitchFamily="18" charset="-128"/>
              </a:rPr>
              <a:t> communication via </a:t>
            </a:r>
            <a:r>
              <a:rPr lang="en-US" cap="none" dirty="0" err="1" smtClean="0">
                <a:latin typeface="Adobe Fangsong Std R" panose="02020400000000000000" pitchFamily="18" charset="-128"/>
                <a:ea typeface="Adobe Fangsong Std R" panose="02020400000000000000" pitchFamily="18" charset="-128"/>
              </a:rPr>
              <a:t>uart</a:t>
            </a:r>
            <a:r>
              <a:rPr lang="en-US" cap="none" dirty="0" smtClean="0">
                <a:latin typeface="Adobe Fangsong Std R" panose="02020400000000000000" pitchFamily="18" charset="-128"/>
                <a:ea typeface="Adobe Fangsong Std R" panose="02020400000000000000" pitchFamily="18" charset="-128"/>
              </a:rPr>
              <a:t>,</a:t>
            </a:r>
          </a:p>
          <a:p>
            <a:r>
              <a:rPr lang="en-US" cap="none" dirty="0" smtClean="0">
                <a:latin typeface="Adobe Fangsong Std R" panose="02020400000000000000" pitchFamily="18" charset="-128"/>
                <a:ea typeface="Adobe Fangsong Std R" panose="02020400000000000000" pitchFamily="18" charset="-128"/>
              </a:rPr>
              <a:t>— Limited </a:t>
            </a:r>
            <a:r>
              <a:rPr lang="en-US" cap="none" dirty="0" err="1" smtClean="0">
                <a:latin typeface="Adobe Fangsong Std R" panose="02020400000000000000" pitchFamily="18" charset="-128"/>
                <a:ea typeface="Adobe Fangsong Std R" panose="02020400000000000000" pitchFamily="18" charset="-128"/>
              </a:rPr>
              <a:t>arduino</a:t>
            </a:r>
            <a:r>
              <a:rPr lang="en-US" cap="none" dirty="0" smtClean="0">
                <a:latin typeface="Adobe Fangsong Std R" panose="02020400000000000000" pitchFamily="18" charset="-128"/>
                <a:ea typeface="Adobe Fangsong Std R" panose="02020400000000000000" pitchFamily="18" charset="-128"/>
              </a:rPr>
              <a:t> mall buffer.</a:t>
            </a:r>
            <a:endParaRPr lang="en-US" cap="none" dirty="0">
              <a:latin typeface="Adobe Fangsong Std R" panose="02020400000000000000" pitchFamily="18" charset="-128"/>
              <a:ea typeface="Adobe Fangsong Std R" panose="02020400000000000000" pitchFamily="18" charset="-128"/>
            </a:endParaRPr>
          </a:p>
        </p:txBody>
      </p:sp>
    </p:spTree>
    <p:extLst>
      <p:ext uri="{BB962C8B-B14F-4D97-AF65-F5344CB8AC3E}">
        <p14:creationId xmlns:p14="http://schemas.microsoft.com/office/powerpoint/2010/main" val="184689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2614" y="429944"/>
            <a:ext cx="8187071" cy="806427"/>
          </a:xfrm>
        </p:spPr>
        <p:txBody>
          <a:bodyPr>
            <a:normAutofit/>
          </a:bodyPr>
          <a:lstStyle/>
          <a:p>
            <a:pPr algn="ctr"/>
            <a:r>
              <a:rPr lang="en-US" sz="3600" dirty="0"/>
              <a:t>Future </a:t>
            </a:r>
            <a:r>
              <a:rPr lang="en-US" sz="3600" dirty="0" smtClean="0"/>
              <a:t>plan</a:t>
            </a:r>
            <a:endParaRPr lang="en-US" sz="3600" cap="none" dirty="0"/>
          </a:p>
        </p:txBody>
      </p:sp>
      <p:sp>
        <p:nvSpPr>
          <p:cNvPr id="6" name="Text Placeholder 5"/>
          <p:cNvSpPr>
            <a:spLocks noGrp="1"/>
          </p:cNvSpPr>
          <p:nvPr>
            <p:ph type="body" idx="1"/>
          </p:nvPr>
        </p:nvSpPr>
        <p:spPr>
          <a:xfrm>
            <a:off x="750195" y="1385433"/>
            <a:ext cx="10394707" cy="3882026"/>
          </a:xfrm>
        </p:spPr>
        <p:txBody>
          <a:bodyPr>
            <a:normAutofit fontScale="77500" lnSpcReduction="20000"/>
          </a:bodyPr>
          <a:lstStyle/>
          <a:p>
            <a:r>
              <a:rPr lang="en-US" cap="none" dirty="0" smtClean="0">
                <a:solidFill>
                  <a:schemeClr val="tx1"/>
                </a:solidFill>
                <a:latin typeface="Adobe Fan Heiti Std B" panose="020B0700000000000000" pitchFamily="34" charset="-128"/>
                <a:ea typeface="Adobe Fan Heiti Std B" panose="020B0700000000000000" pitchFamily="34" charset="-128"/>
              </a:rPr>
              <a:t># Multiple security alarm system we can connect to the phone and take it anywhere. In this we can keep ourselves safe. Let us know before any difficulty arises. Besides, we can use this system in many places like office, court, shopping mall.</a:t>
            </a:r>
          </a:p>
          <a:p>
            <a:r>
              <a:rPr lang="en-US" cap="none" dirty="0" smtClean="0">
                <a:solidFill>
                  <a:schemeClr val="tx1"/>
                </a:solidFill>
                <a:latin typeface="Adobe Fan Heiti Std B" panose="020B0700000000000000" pitchFamily="34" charset="-128"/>
                <a:ea typeface="Adobe Fan Heiti Std B" panose="020B0700000000000000" pitchFamily="34" charset="-128"/>
              </a:rPr>
              <a:t># Here are a few reasons how that is true. Protects valuables. ... </a:t>
            </a:r>
          </a:p>
          <a:p>
            <a:r>
              <a:rPr lang="en-US" cap="none" dirty="0" smtClean="0">
                <a:solidFill>
                  <a:schemeClr val="tx1"/>
                </a:solidFill>
                <a:latin typeface="Adobe Fan Heiti Std B" panose="020B0700000000000000" pitchFamily="34" charset="-128"/>
                <a:ea typeface="Adobe Fan Heiti Std B" panose="020B0700000000000000" pitchFamily="34" charset="-128"/>
              </a:rPr>
              <a:t># Deters crime. </a:t>
            </a:r>
          </a:p>
          <a:p>
            <a:r>
              <a:rPr lang="en-US" cap="none" dirty="0" smtClean="0">
                <a:solidFill>
                  <a:schemeClr val="tx1"/>
                </a:solidFill>
                <a:latin typeface="Adobe Fan Heiti Std B" panose="020B0700000000000000" pitchFamily="34" charset="-128"/>
                <a:ea typeface="Adobe Fan Heiti Std B" panose="020B0700000000000000" pitchFamily="34" charset="-128"/>
              </a:rPr>
              <a:t># Allows remote access to your home. </a:t>
            </a:r>
          </a:p>
          <a:p>
            <a:r>
              <a:rPr lang="en-US" cap="none" dirty="0" smtClean="0">
                <a:solidFill>
                  <a:schemeClr val="tx1"/>
                </a:solidFill>
                <a:latin typeface="Adobe Fan Heiti Std B" panose="020B0700000000000000" pitchFamily="34" charset="-128"/>
                <a:ea typeface="Adobe Fan Heiti Std B" panose="020B0700000000000000" pitchFamily="34" charset="-128"/>
              </a:rPr>
              <a:t>#  Lowers homeowner's insurance. .</a:t>
            </a:r>
          </a:p>
          <a:p>
            <a:r>
              <a:rPr lang="en-US" cap="none" dirty="0" smtClean="0">
                <a:solidFill>
                  <a:schemeClr val="tx1"/>
                </a:solidFill>
                <a:latin typeface="Adobe Fan Heiti Std B" panose="020B0700000000000000" pitchFamily="34" charset="-128"/>
                <a:ea typeface="Adobe Fan Heiti Std B" panose="020B0700000000000000" pitchFamily="34" charset="-128"/>
              </a:rPr>
              <a:t>#  Notifies you of fire or gas problems. . </a:t>
            </a:r>
          </a:p>
          <a:p>
            <a:r>
              <a:rPr lang="en-US" cap="none" dirty="0">
                <a:solidFill>
                  <a:schemeClr val="tx1"/>
                </a:solidFill>
                <a:latin typeface="Adobe Fan Heiti Std B" panose="020B0700000000000000" pitchFamily="34" charset="-128"/>
                <a:ea typeface="Adobe Fan Heiti Std B" panose="020B0700000000000000" pitchFamily="34" charset="-128"/>
              </a:rPr>
              <a:t># </a:t>
            </a:r>
            <a:r>
              <a:rPr lang="en-US" cap="none" dirty="0" smtClean="0">
                <a:solidFill>
                  <a:schemeClr val="tx1"/>
                </a:solidFill>
                <a:latin typeface="Adobe Fan Heiti Std B" panose="020B0700000000000000" pitchFamily="34" charset="-128"/>
                <a:ea typeface="Adobe Fan Heiti Std B" panose="020B0700000000000000" pitchFamily="34" charset="-128"/>
              </a:rPr>
              <a:t>Helps keep tabs on kids. </a:t>
            </a:r>
          </a:p>
          <a:p>
            <a:r>
              <a:rPr lang="en-US" cap="none" dirty="0">
                <a:solidFill>
                  <a:schemeClr val="tx1"/>
                </a:solidFill>
                <a:latin typeface="Adobe Fan Heiti Std B" panose="020B0700000000000000" pitchFamily="34" charset="-128"/>
                <a:ea typeface="Adobe Fan Heiti Std B" panose="020B0700000000000000" pitchFamily="34" charset="-128"/>
              </a:rPr>
              <a:t># </a:t>
            </a:r>
            <a:r>
              <a:rPr lang="en-US" cap="none" dirty="0" smtClean="0">
                <a:solidFill>
                  <a:schemeClr val="tx1"/>
                </a:solidFill>
                <a:latin typeface="Adobe Fan Heiti Std B" panose="020B0700000000000000" pitchFamily="34" charset="-128"/>
                <a:ea typeface="Adobe Fan Heiti Std B" panose="020B0700000000000000" pitchFamily="34" charset="-128"/>
              </a:rPr>
              <a:t>Improves electricity management. </a:t>
            </a:r>
          </a:p>
          <a:p>
            <a:r>
              <a:rPr lang="en-US" cap="none" dirty="0">
                <a:solidFill>
                  <a:schemeClr val="tx1"/>
                </a:solidFill>
                <a:latin typeface="Adobe Fan Heiti Std B" panose="020B0700000000000000" pitchFamily="34" charset="-128"/>
                <a:ea typeface="Adobe Fan Heiti Std B" panose="020B0700000000000000" pitchFamily="34" charset="-128"/>
              </a:rPr>
              <a:t># </a:t>
            </a:r>
            <a:r>
              <a:rPr lang="en-US" cap="none" dirty="0" smtClean="0">
                <a:solidFill>
                  <a:schemeClr val="tx1"/>
                </a:solidFill>
                <a:latin typeface="Adobe Fan Heiti Std B" panose="020B0700000000000000" pitchFamily="34" charset="-128"/>
                <a:ea typeface="Adobe Fan Heiti Std B" panose="020B0700000000000000" pitchFamily="34" charset="-128"/>
              </a:rPr>
              <a:t>Makes room for peace of mind.</a:t>
            </a:r>
            <a:endParaRPr lang="en-US" cap="none"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2330405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8832" y="548307"/>
            <a:ext cx="10394707" cy="1639614"/>
          </a:xfrm>
        </p:spPr>
        <p:txBody>
          <a:bodyPr/>
          <a:lstStyle/>
          <a:p>
            <a:r>
              <a:rPr lang="en-US" cap="none" dirty="0" smtClean="0">
                <a:solidFill>
                  <a:schemeClr val="tx1"/>
                </a:solidFill>
                <a:latin typeface="Adobe Fan Heiti Std B" panose="020B0700000000000000" pitchFamily="34" charset="-128"/>
                <a:ea typeface="Adobe Fan Heiti Std B" panose="020B0700000000000000" pitchFamily="34" charset="-128"/>
              </a:rPr>
              <a:t># Home and commercial properties that have security systems installed are known to have a lower risk of being targeted by criminals. Knowing that they have a higher chance of getting caught, the alarm system will persuade potential thieves that your property is not worth the hassle.</a:t>
            </a:r>
            <a:endParaRPr lang="en-US" cap="none"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094855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2727" y="2150771"/>
            <a:ext cx="10611290" cy="2351425"/>
          </a:xfrm>
        </p:spPr>
        <p:txBody>
          <a:bodyPr>
            <a:normAutofit/>
          </a:bodyPr>
          <a:lstStyle/>
          <a:p>
            <a:r>
              <a:rPr lang="en-US" sz="4400" b="1" cap="none" dirty="0" smtClean="0">
                <a:latin typeface="+mn-lt"/>
              </a:rPr>
              <a:t>Security system with multiple ways of alarm</a:t>
            </a:r>
            <a:endParaRPr lang="en-US" sz="4400" b="1" cap="none" dirty="0">
              <a:latin typeface="+mn-lt"/>
            </a:endParaRPr>
          </a:p>
        </p:txBody>
      </p:sp>
    </p:spTree>
    <p:extLst>
      <p:ext uri="{BB962C8B-B14F-4D97-AF65-F5344CB8AC3E}">
        <p14:creationId xmlns:p14="http://schemas.microsoft.com/office/powerpoint/2010/main" val="100870827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7767"/>
            <a:ext cx="10394707" cy="1117242"/>
          </a:xfrm>
        </p:spPr>
        <p:txBody>
          <a:bodyPr>
            <a:normAutofit/>
          </a:bodyPr>
          <a:lstStyle/>
          <a:p>
            <a:pPr algn="ctr"/>
            <a:r>
              <a:rPr lang="en-US" sz="4000" cap="none" dirty="0" smtClean="0">
                <a:latin typeface="Adobe Gothic Std B" panose="020B0800000000000000" pitchFamily="34" charset="-128"/>
                <a:ea typeface="Adobe Gothic Std B" panose="020B0800000000000000" pitchFamily="34" charset="-128"/>
              </a:rPr>
              <a:t>Conclusion</a:t>
            </a:r>
            <a:endParaRPr lang="en-US" sz="4000" cap="none" dirty="0">
              <a:latin typeface="Adobe Gothic Std B" panose="020B0800000000000000" pitchFamily="34" charset="-128"/>
              <a:ea typeface="Adobe Gothic Std B" panose="020B0800000000000000" pitchFamily="34" charset="-128"/>
            </a:endParaRPr>
          </a:p>
        </p:txBody>
      </p:sp>
      <p:sp>
        <p:nvSpPr>
          <p:cNvPr id="3" name="Text Placeholder 2"/>
          <p:cNvSpPr>
            <a:spLocks noGrp="1"/>
          </p:cNvSpPr>
          <p:nvPr>
            <p:ph type="body" idx="1"/>
          </p:nvPr>
        </p:nvSpPr>
        <p:spPr>
          <a:xfrm>
            <a:off x="569892" y="1643011"/>
            <a:ext cx="10394707" cy="1639614"/>
          </a:xfrm>
        </p:spPr>
        <p:txBody>
          <a:bodyPr>
            <a:normAutofit fontScale="92500" lnSpcReduction="10000"/>
          </a:bodyPr>
          <a:lstStyle/>
          <a:p>
            <a:r>
              <a:rPr lang="en-US" cap="none" dirty="0" smtClean="0">
                <a:solidFill>
                  <a:schemeClr val="tx1"/>
                </a:solidFill>
                <a:latin typeface="Adobe Fan Heiti Std B" panose="020B0700000000000000" pitchFamily="34" charset="-128"/>
                <a:ea typeface="Adobe Fan Heiti Std B" panose="020B0700000000000000" pitchFamily="34" charset="-128"/>
              </a:rPr>
              <a:t>This project is about security.</a:t>
            </a:r>
          </a:p>
          <a:p>
            <a:r>
              <a:rPr lang="en-US" cap="none" dirty="0" smtClean="0">
                <a:solidFill>
                  <a:schemeClr val="tx1"/>
                </a:solidFill>
                <a:latin typeface="Adobe Fan Heiti Std B" panose="020B0700000000000000" pitchFamily="34" charset="-128"/>
                <a:ea typeface="Adobe Fan Heiti Std B" panose="020B0700000000000000" pitchFamily="34" charset="-128"/>
              </a:rPr>
              <a:t>Mainly we tried to implementing a project which can protect any object(which can be anything). </a:t>
            </a:r>
          </a:p>
          <a:p>
            <a:r>
              <a:rPr lang="en-US" cap="none" dirty="0" smtClean="0">
                <a:solidFill>
                  <a:schemeClr val="tx1"/>
                </a:solidFill>
                <a:latin typeface="Adobe Fan Heiti Std B" panose="020B0700000000000000" pitchFamily="34" charset="-128"/>
                <a:ea typeface="Adobe Fan Heiti Std B" panose="020B0700000000000000" pitchFamily="34" charset="-128"/>
              </a:rPr>
              <a:t>So there are 3 alarm system in future our target will be make it very handy and responsive.</a:t>
            </a:r>
            <a:endParaRPr lang="en-US" cap="none"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135893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3494" y="2253803"/>
            <a:ext cx="5485498" cy="1874906"/>
          </a:xfrm>
        </p:spPr>
        <p:txBody>
          <a:bodyPr/>
          <a:lstStyle/>
          <a:p>
            <a:r>
              <a:rPr lang="en-US" dirty="0" smtClean="0"/>
              <a:t>Thank You</a:t>
            </a:r>
            <a:endParaRPr lang="en-US" dirty="0"/>
          </a:p>
        </p:txBody>
      </p:sp>
    </p:spTree>
    <p:extLst>
      <p:ext uri="{BB962C8B-B14F-4D97-AF65-F5344CB8AC3E}">
        <p14:creationId xmlns:p14="http://schemas.microsoft.com/office/powerpoint/2010/main" val="221964843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Group Members</a:t>
            </a:r>
            <a:endParaRPr lang="en-US" b="1" cap="none" dirty="0"/>
          </a:p>
        </p:txBody>
      </p:sp>
      <p:sp>
        <p:nvSpPr>
          <p:cNvPr id="3" name="Content Placeholder 2"/>
          <p:cNvSpPr>
            <a:spLocks noGrp="1"/>
          </p:cNvSpPr>
          <p:nvPr>
            <p:ph idx="1"/>
          </p:nvPr>
        </p:nvSpPr>
        <p:spPr/>
        <p:txBody>
          <a:bodyPr>
            <a:normAutofit fontScale="40000" lnSpcReduction="20000"/>
          </a:bodyPr>
          <a:lstStyle/>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lvl="0"/>
            <a:r>
              <a:rPr lang="en-US" sz="3600" b="1" dirty="0" err="1"/>
              <a:t>Md</a:t>
            </a:r>
            <a:r>
              <a:rPr lang="en-US" sz="3600" b="1" dirty="0"/>
              <a:t> Ahsanul Kabir </a:t>
            </a:r>
            <a:r>
              <a:rPr lang="en-US" sz="3600" b="1" dirty="0" err="1"/>
              <a:t>Bhuiyan</a:t>
            </a:r>
            <a:r>
              <a:rPr lang="en-US" sz="3600" b="1" dirty="0"/>
              <a:t>       </a:t>
            </a:r>
            <a:r>
              <a:rPr lang="en-US" sz="3600" b="1" dirty="0" smtClean="0"/>
              <a:t>    	ID:171-15-8635</a:t>
            </a:r>
            <a:endParaRPr lang="en-US" sz="3600" b="1" dirty="0"/>
          </a:p>
          <a:p>
            <a:pPr lvl="0"/>
            <a:r>
              <a:rPr lang="en-US" sz="3600" b="1" dirty="0" err="1"/>
              <a:t>Kazi</a:t>
            </a:r>
            <a:r>
              <a:rPr lang="en-US" sz="3600" b="1" dirty="0"/>
              <a:t> </a:t>
            </a:r>
            <a:r>
              <a:rPr lang="en-US" sz="3600" b="1" dirty="0" err="1"/>
              <a:t>Salith</a:t>
            </a:r>
            <a:r>
              <a:rPr lang="en-US" sz="3600" b="1" dirty="0"/>
              <a:t> Ur Rahman               </a:t>
            </a:r>
            <a:r>
              <a:rPr lang="en-US" sz="3600" b="1" dirty="0" smtClean="0"/>
              <a:t>     	ID</a:t>
            </a:r>
            <a:r>
              <a:rPr lang="en-US" sz="3600" b="1" dirty="0"/>
              <a:t>: 171-15-8864</a:t>
            </a:r>
          </a:p>
          <a:p>
            <a:pPr lvl="0"/>
            <a:r>
              <a:rPr lang="en-US" sz="3600" b="1" dirty="0"/>
              <a:t>SK Salman Ahmed </a:t>
            </a:r>
            <a:r>
              <a:rPr lang="en-US" sz="3600" b="1" dirty="0" err="1"/>
              <a:t>Sabbir</a:t>
            </a:r>
            <a:r>
              <a:rPr lang="en-US" sz="3600" b="1" dirty="0"/>
              <a:t>          </a:t>
            </a:r>
            <a:r>
              <a:rPr lang="en-US" sz="3600" b="1" dirty="0" smtClean="0"/>
              <a:t>    	ID</a:t>
            </a:r>
            <a:r>
              <a:rPr lang="en-US" sz="3600" b="1" dirty="0"/>
              <a:t>: 171-15-9398</a:t>
            </a:r>
          </a:p>
          <a:p>
            <a:pPr lvl="0"/>
            <a:r>
              <a:rPr lang="en-US" sz="3600" b="1" dirty="0" err="1"/>
              <a:t>Mariom</a:t>
            </a:r>
            <a:r>
              <a:rPr lang="en-US" sz="3600" b="1" dirty="0"/>
              <a:t> </a:t>
            </a:r>
            <a:r>
              <a:rPr lang="en-US" sz="3600" b="1" dirty="0" err="1"/>
              <a:t>Akter</a:t>
            </a:r>
            <a:r>
              <a:rPr lang="en-US" sz="3600" b="1" dirty="0"/>
              <a:t> 		              </a:t>
            </a:r>
            <a:r>
              <a:rPr lang="en-US" sz="3600" b="1" dirty="0" smtClean="0"/>
              <a:t>  	ID:171-15-9013</a:t>
            </a:r>
            <a:endParaRPr lang="en-US" sz="3600" b="1" dirty="0"/>
          </a:p>
          <a:p>
            <a:pPr lvl="0"/>
            <a:r>
              <a:rPr lang="en-US" sz="3600" b="1" dirty="0"/>
              <a:t>Afzal Hossain </a:t>
            </a:r>
            <a:r>
              <a:rPr lang="en-US" sz="3600" b="1" dirty="0" err="1"/>
              <a:t>sagar</a:t>
            </a:r>
            <a:r>
              <a:rPr lang="en-US" sz="3600" b="1" dirty="0"/>
              <a:t>                    </a:t>
            </a:r>
            <a:r>
              <a:rPr lang="en-US" sz="3600" b="1" dirty="0" smtClean="0"/>
              <a:t>      	ID:171-15-8939</a:t>
            </a:r>
            <a:endParaRPr lang="en-US" sz="3600" b="1" dirty="0"/>
          </a:p>
          <a:p>
            <a:pPr lvl="0"/>
            <a:r>
              <a:rPr lang="en-US" sz="3600" b="1" dirty="0" err="1"/>
              <a:t>Naimur</a:t>
            </a:r>
            <a:r>
              <a:rPr lang="en-US" sz="3600" b="1" dirty="0"/>
              <a:t> Rahman                         </a:t>
            </a:r>
            <a:r>
              <a:rPr lang="en-US" sz="3600" b="1" dirty="0" smtClean="0"/>
              <a:t>       	ID:171-15-9570</a:t>
            </a:r>
            <a:endParaRPr lang="en-US" sz="3600" b="1" dirty="0"/>
          </a:p>
          <a:p>
            <a:pPr lvl="0"/>
            <a:r>
              <a:rPr lang="en-US" sz="3600" b="1" dirty="0" err="1"/>
              <a:t>Tanjil</a:t>
            </a:r>
            <a:r>
              <a:rPr lang="en-US" sz="3600" b="1" dirty="0"/>
              <a:t> Islam </a:t>
            </a:r>
            <a:r>
              <a:rPr lang="en-US" sz="3600" b="1" dirty="0" err="1"/>
              <a:t>shuvo</a:t>
            </a:r>
            <a:r>
              <a:rPr lang="en-US" sz="3600" b="1" dirty="0"/>
              <a:t>                     </a:t>
            </a:r>
            <a:r>
              <a:rPr lang="en-US" sz="3600" b="1" dirty="0" smtClean="0"/>
              <a:t>         	ID:171-15-9043</a:t>
            </a:r>
            <a:endParaRPr lang="en-US" sz="3600" b="1" dirty="0"/>
          </a:p>
          <a:p>
            <a:pPr marL="0" indent="0">
              <a:buNone/>
            </a:pPr>
            <a:endParaRPr lang="en-US" b="1" dirty="0">
              <a:solidFill>
                <a:schemeClr val="accent1">
                  <a:lumMod val="75000"/>
                </a:schemeClr>
              </a:solidFill>
            </a:endParaRPr>
          </a:p>
          <a:p>
            <a:pPr marL="0" indent="0">
              <a:buNone/>
            </a:pPr>
            <a:endParaRPr lang="en-US" dirty="0" smtClean="0"/>
          </a:p>
          <a:p>
            <a:pPr marL="0" indent="0">
              <a:buNone/>
            </a:pPr>
            <a:r>
              <a:rPr lang="en-US" b="1" dirty="0" smtClean="0">
                <a:solidFill>
                  <a:schemeClr val="accent1">
                    <a:lumMod val="75000"/>
                  </a:schemeClr>
                </a:solidFill>
              </a:rPr>
              <a:t>                                                                                                       							  </a:t>
            </a:r>
            <a:r>
              <a:rPr lang="en-US" sz="2900" b="1" dirty="0">
                <a:solidFill>
                  <a:schemeClr val="accent1">
                    <a:lumMod val="75000"/>
                  </a:schemeClr>
                </a:solidFill>
              </a:rPr>
              <a:t>O</a:t>
            </a:r>
            <a:r>
              <a:rPr lang="en-US" sz="2900" b="1" dirty="0" smtClean="0">
                <a:solidFill>
                  <a:schemeClr val="accent1">
                    <a:lumMod val="75000"/>
                  </a:schemeClr>
                </a:solidFill>
              </a:rPr>
              <a:t>nline-08</a:t>
            </a:r>
            <a:endParaRPr lang="en-US" sz="2900" b="1" dirty="0">
              <a:solidFill>
                <a:schemeClr val="accent1">
                  <a:lumMod val="75000"/>
                </a:schemeClr>
              </a:solidFill>
            </a:endParaRPr>
          </a:p>
        </p:txBody>
      </p:sp>
    </p:spTree>
    <p:extLst>
      <p:ext uri="{BB962C8B-B14F-4D97-AF65-F5344CB8AC3E}">
        <p14:creationId xmlns:p14="http://schemas.microsoft.com/office/powerpoint/2010/main" val="349241489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67912" y="1607541"/>
            <a:ext cx="7315200" cy="993991"/>
          </a:xfrm>
        </p:spPr>
        <p:txBody>
          <a:bodyPr>
            <a:normAutofit fontScale="90000"/>
          </a:bodyPr>
          <a:lstStyle/>
          <a:p>
            <a:r>
              <a:rPr lang="en-US" dirty="0" smtClean="0">
                <a:latin typeface="Cambria" panose="02040503050406030204" pitchFamily="18" charset="0"/>
                <a:ea typeface="Cambria" panose="02040503050406030204" pitchFamily="18" charset="0"/>
              </a:rPr>
              <a:t>Project Link:</a:t>
            </a:r>
            <a:endParaRPr lang="en-US" dirty="0">
              <a:latin typeface="Cambria" panose="02040503050406030204" pitchFamily="18" charset="0"/>
              <a:ea typeface="Cambria" panose="02040503050406030204" pitchFamily="18" charset="0"/>
            </a:endParaRPr>
          </a:p>
        </p:txBody>
      </p:sp>
      <p:sp>
        <p:nvSpPr>
          <p:cNvPr id="5" name="Subtitle 4"/>
          <p:cNvSpPr>
            <a:spLocks noGrp="1"/>
          </p:cNvSpPr>
          <p:nvPr>
            <p:ph type="body" idx="1"/>
          </p:nvPr>
        </p:nvSpPr>
        <p:spPr>
          <a:xfrm>
            <a:off x="3867912" y="2884867"/>
            <a:ext cx="7315200" cy="914400"/>
          </a:xfrm>
        </p:spPr>
        <p:txBody>
          <a:bodyPr>
            <a:normAutofit fontScale="92500" lnSpcReduction="20000"/>
          </a:bodyPr>
          <a:lstStyle/>
          <a:p>
            <a:r>
              <a:rPr lang="en-US" sz="1400" cap="none" dirty="0" smtClean="0">
                <a:solidFill>
                  <a:schemeClr val="tx1"/>
                </a:solidFill>
                <a:latin typeface="Adobe Garamond Pro" panose="02020502060506020403" pitchFamily="18" charset="0"/>
                <a:ea typeface="Cambria" panose="02040503050406030204" pitchFamily="18" charset="0"/>
                <a:hlinkClick r:id="rId2"/>
              </a:rPr>
              <a:t>Https://www.Tinkercad.Com/things/7kl20tob5rg-security-system-with-multiple-ways-of-alarm-/editel?Sharecode=klxzeqnfix0j6qt6jnicnksa7topfimod3fj3wxzgxg&amp;fbclid=iwar3u24rff6z3qhhbicil15ncmkom-mw-dg3krjiuvxq3lq7r-swdan9k8am</a:t>
            </a:r>
            <a:endParaRPr lang="en-US" sz="1400" cap="none" dirty="0">
              <a:solidFill>
                <a:schemeClr val="tx1"/>
              </a:solidFill>
              <a:latin typeface="Adobe Garamond Pro" panose="02020502060506020403" pitchFamily="18" charset="0"/>
              <a:ea typeface="Cambria" panose="02040503050406030204" pitchFamily="18" charset="0"/>
            </a:endParaRPr>
          </a:p>
        </p:txBody>
      </p:sp>
    </p:spTree>
    <p:extLst>
      <p:ext uri="{BB962C8B-B14F-4D97-AF65-F5344CB8AC3E}">
        <p14:creationId xmlns:p14="http://schemas.microsoft.com/office/powerpoint/2010/main" val="1077244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Introduction</a:t>
            </a:r>
            <a:r>
              <a:rPr lang="en-US" dirty="0" smtClean="0"/>
              <a:t> </a:t>
            </a:r>
            <a:endParaRPr lang="en-US" dirty="0"/>
          </a:p>
        </p:txBody>
      </p:sp>
      <p:sp>
        <p:nvSpPr>
          <p:cNvPr id="3" name="Content Placeholder 2"/>
          <p:cNvSpPr>
            <a:spLocks noGrp="1"/>
          </p:cNvSpPr>
          <p:nvPr>
            <p:ph idx="1"/>
          </p:nvPr>
        </p:nvSpPr>
        <p:spPr>
          <a:xfrm>
            <a:off x="1069848" y="1812315"/>
            <a:ext cx="10058400" cy="4050792"/>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a:buFont typeface="Wingdings" panose="05000000000000000000" pitchFamily="2" charset="2"/>
              <a:buChar char="Ø"/>
            </a:pPr>
            <a:r>
              <a:rPr lang="en-US" sz="1800" dirty="0">
                <a:solidFill>
                  <a:schemeClr val="tx1"/>
                </a:solidFill>
                <a:latin typeface="Adobe Fan Heiti Std B" panose="020B0700000000000000" pitchFamily="34" charset="-128"/>
                <a:ea typeface="Adobe Fan Heiti Std B" panose="020B0700000000000000" pitchFamily="34" charset="-128"/>
              </a:rPr>
              <a:t>Multiple security alarm system </a:t>
            </a:r>
            <a:r>
              <a:rPr lang="en-US" sz="1800" dirty="0" smtClean="0">
                <a:solidFill>
                  <a:schemeClr val="tx1"/>
                </a:solidFill>
              </a:rPr>
              <a:t>is basically used for security purpose. Likes, </a:t>
            </a:r>
            <a:r>
              <a:rPr lang="en-US" sz="1800" dirty="0">
                <a:solidFill>
                  <a:schemeClr val="tx1"/>
                </a:solidFill>
                <a:latin typeface="Adobe Fan Heiti Std B" panose="020B0700000000000000" pitchFamily="34" charset="-128"/>
                <a:ea typeface="Adobe Fan Heiti Std B" panose="020B0700000000000000" pitchFamily="34" charset="-128"/>
              </a:rPr>
              <a:t>office, court, </a:t>
            </a:r>
            <a:r>
              <a:rPr lang="en-US" sz="1800" dirty="0" smtClean="0">
                <a:solidFill>
                  <a:schemeClr val="tx1"/>
                </a:solidFill>
                <a:latin typeface="Adobe Fan Heiti Std B" panose="020B0700000000000000" pitchFamily="34" charset="-128"/>
                <a:ea typeface="Adobe Fan Heiti Std B" panose="020B0700000000000000" pitchFamily="34" charset="-128"/>
              </a:rPr>
              <a:t>shopping mall</a:t>
            </a:r>
            <a:r>
              <a:rPr lang="en-US" sz="1800" dirty="0">
                <a:solidFill>
                  <a:schemeClr val="tx1"/>
                </a:solidFill>
                <a:latin typeface="Adobe Fan Heiti Std B" panose="020B0700000000000000" pitchFamily="34" charset="-128"/>
                <a:ea typeface="Adobe Fan Heiti Std B" panose="020B0700000000000000" pitchFamily="34" charset="-128"/>
              </a:rPr>
              <a:t>,</a:t>
            </a:r>
            <a:r>
              <a:rPr lang="en-US" sz="1800" dirty="0" smtClean="0">
                <a:solidFill>
                  <a:schemeClr val="tx1"/>
                </a:solidFill>
                <a:latin typeface="Adobe Fan Heiti Std B" panose="020B0700000000000000" pitchFamily="34" charset="-128"/>
                <a:ea typeface="Adobe Fan Heiti Std B" panose="020B0700000000000000" pitchFamily="34" charset="-128"/>
              </a:rPr>
              <a:t> etc. </a:t>
            </a:r>
            <a:r>
              <a:rPr lang="en-US" sz="1800" dirty="0">
                <a:solidFill>
                  <a:schemeClr val="tx1"/>
                </a:solidFill>
              </a:rPr>
              <a:t>security</a:t>
            </a:r>
            <a:endParaRPr lang="en-US" sz="1800" dirty="0" smtClean="0">
              <a:solidFill>
                <a:schemeClr val="tx1"/>
              </a:solidFill>
            </a:endParaRPr>
          </a:p>
          <a:p>
            <a:pPr>
              <a:buFont typeface="Wingdings" panose="05000000000000000000" pitchFamily="2" charset="2"/>
              <a:buChar char="Ø"/>
            </a:pPr>
            <a:r>
              <a:rPr lang="en-US" sz="1800" dirty="0" smtClean="0">
                <a:solidFill>
                  <a:schemeClr val="tx1"/>
                </a:solidFill>
              </a:rPr>
              <a:t>This project mainly focuses of detecting any </a:t>
            </a:r>
            <a:r>
              <a:rPr lang="en-US" sz="1800" dirty="0" err="1">
                <a:solidFill>
                  <a:schemeClr val="tx1"/>
                </a:solidFill>
              </a:rPr>
              <a:t>infeperate</a:t>
            </a:r>
            <a:r>
              <a:rPr lang="en-US" sz="1800" dirty="0">
                <a:solidFill>
                  <a:schemeClr val="tx1"/>
                </a:solidFill>
              </a:rPr>
              <a:t> from the human </a:t>
            </a:r>
            <a:r>
              <a:rPr lang="en-US" sz="1800" dirty="0" smtClean="0">
                <a:solidFill>
                  <a:schemeClr val="tx1"/>
                </a:solidFill>
              </a:rPr>
              <a:t>Fool that means. It will find any presents of human in specific range. </a:t>
            </a:r>
          </a:p>
          <a:p>
            <a:pPr>
              <a:buFont typeface="Wingdings" panose="05000000000000000000" pitchFamily="2" charset="2"/>
              <a:buChar char="Ø"/>
            </a:pPr>
            <a:r>
              <a:rPr lang="en-US" sz="1800" dirty="0">
                <a:solidFill>
                  <a:schemeClr val="tx1"/>
                </a:solidFill>
              </a:rPr>
              <a:t>B</a:t>
            </a:r>
            <a:r>
              <a:rPr lang="en-US" sz="1800" dirty="0" smtClean="0">
                <a:solidFill>
                  <a:schemeClr val="tx1"/>
                </a:solidFill>
              </a:rPr>
              <a:t>ut it can also detecting animal which give </a:t>
            </a:r>
            <a:r>
              <a:rPr lang="en-US" sz="1800" dirty="0" err="1">
                <a:solidFill>
                  <a:schemeClr val="tx1"/>
                </a:solidFill>
              </a:rPr>
              <a:t>infeperate</a:t>
            </a:r>
            <a:r>
              <a:rPr lang="en-US" sz="1800" dirty="0">
                <a:solidFill>
                  <a:schemeClr val="tx1"/>
                </a:solidFill>
              </a:rPr>
              <a:t> from the animal</a:t>
            </a:r>
            <a:r>
              <a:rPr lang="en-US" sz="1800" dirty="0" smtClean="0">
                <a:solidFill>
                  <a:schemeClr val="tx1"/>
                </a:solidFill>
              </a:rPr>
              <a:t> Fool and any Object.</a:t>
            </a:r>
          </a:p>
          <a:p>
            <a:pPr>
              <a:buFont typeface="Wingdings" panose="05000000000000000000" pitchFamily="2" charset="2"/>
              <a:buChar char="Ø"/>
            </a:pPr>
            <a:r>
              <a:rPr lang="en-US" sz="1800" dirty="0">
                <a:solidFill>
                  <a:schemeClr val="tx1"/>
                </a:solidFill>
              </a:rPr>
              <a:t>Our Project has 3 types of alert system likes, </a:t>
            </a:r>
          </a:p>
          <a:p>
            <a:pPr marL="0" indent="0">
              <a:buNone/>
            </a:pPr>
            <a:r>
              <a:rPr lang="en-US" sz="1800" dirty="0">
                <a:solidFill>
                  <a:schemeClr val="tx1"/>
                </a:solidFill>
              </a:rPr>
              <a:t>	</a:t>
            </a:r>
            <a:r>
              <a:rPr lang="en-US" sz="1800" dirty="0" err="1">
                <a:solidFill>
                  <a:schemeClr val="tx1"/>
                </a:solidFill>
              </a:rPr>
              <a:t>i</a:t>
            </a:r>
            <a:r>
              <a:rPr lang="en-US" sz="1800" dirty="0">
                <a:solidFill>
                  <a:schemeClr val="tx1"/>
                </a:solidFill>
              </a:rPr>
              <a:t>) Led Display</a:t>
            </a:r>
          </a:p>
          <a:p>
            <a:pPr marL="0" indent="0">
              <a:buNone/>
            </a:pPr>
            <a:r>
              <a:rPr lang="en-US" sz="1800" dirty="0">
                <a:solidFill>
                  <a:schemeClr val="tx1"/>
                </a:solidFill>
              </a:rPr>
              <a:t>	ii) </a:t>
            </a:r>
            <a:r>
              <a:rPr lang="en-US" sz="1800" dirty="0" err="1">
                <a:solidFill>
                  <a:schemeClr val="tx1"/>
                </a:solidFill>
              </a:rPr>
              <a:t>Piezo</a:t>
            </a:r>
            <a:endParaRPr lang="en-US" sz="1800" dirty="0">
              <a:solidFill>
                <a:schemeClr val="tx1"/>
              </a:solidFill>
            </a:endParaRPr>
          </a:p>
          <a:p>
            <a:pPr marL="0" indent="0">
              <a:buNone/>
            </a:pPr>
            <a:r>
              <a:rPr lang="en-US" sz="1800" dirty="0">
                <a:solidFill>
                  <a:schemeClr val="tx1"/>
                </a:solidFill>
              </a:rPr>
              <a:t>	iii) Light </a:t>
            </a:r>
            <a:r>
              <a:rPr lang="en-US" sz="1800" dirty="0" smtClean="0">
                <a:solidFill>
                  <a:schemeClr val="tx1"/>
                </a:solidFill>
              </a:rPr>
              <a:t>blub</a:t>
            </a:r>
          </a:p>
          <a:p>
            <a:pPr>
              <a:buFont typeface="Wingdings" panose="05000000000000000000" pitchFamily="2" charset="2"/>
              <a:buChar char="Ø"/>
            </a:pPr>
            <a:r>
              <a:rPr lang="en-US" sz="1800" dirty="0" smtClean="0">
                <a:solidFill>
                  <a:schemeClr val="tx1"/>
                </a:solidFill>
              </a:rPr>
              <a:t>We can called little bit limitation of </a:t>
            </a:r>
            <a:r>
              <a:rPr lang="en-US" sz="1800" dirty="0">
                <a:solidFill>
                  <a:schemeClr val="tx1"/>
                </a:solidFill>
              </a:rPr>
              <a:t>Our Project</a:t>
            </a:r>
            <a:r>
              <a:rPr lang="en-US" sz="1800" dirty="0" smtClean="0">
                <a:solidFill>
                  <a:schemeClr val="tx1"/>
                </a:solidFill>
              </a:rPr>
              <a:t> likes, it can perform small amount of Ares. </a:t>
            </a:r>
          </a:p>
          <a:p>
            <a:pPr marL="0" indent="0">
              <a:buNone/>
            </a:pPr>
            <a:endParaRPr lang="en-US" sz="1800" dirty="0"/>
          </a:p>
        </p:txBody>
      </p:sp>
      <p:sp>
        <p:nvSpPr>
          <p:cNvPr id="4" name="TextBox 3"/>
          <p:cNvSpPr txBox="1"/>
          <p:nvPr/>
        </p:nvSpPr>
        <p:spPr>
          <a:xfrm>
            <a:off x="9633397" y="484632"/>
            <a:ext cx="2060619" cy="400110"/>
          </a:xfrm>
          <a:prstGeom prst="rect">
            <a:avLst/>
          </a:prstGeom>
          <a:noFill/>
        </p:spPr>
        <p:txBody>
          <a:bodyPr wrap="square" rtlCol="0">
            <a:spAutoFit/>
          </a:bodyPr>
          <a:lstStyle/>
          <a:p>
            <a:r>
              <a:rPr lang="en-US" sz="2000" b="1" dirty="0" smtClean="0"/>
              <a:t>171-15-8635</a:t>
            </a:r>
            <a:endParaRPr lang="en-US" sz="2000" b="1" dirty="0"/>
          </a:p>
        </p:txBody>
      </p:sp>
    </p:spTree>
    <p:extLst>
      <p:ext uri="{BB962C8B-B14F-4D97-AF65-F5344CB8AC3E}">
        <p14:creationId xmlns:p14="http://schemas.microsoft.com/office/powerpoint/2010/main" val="35002044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endParaRPr lang="en-US" dirty="0"/>
          </a:p>
        </p:txBody>
      </p:sp>
      <p:sp>
        <p:nvSpPr>
          <p:cNvPr id="3" name="Content Placeholder 2"/>
          <p:cNvSpPr>
            <a:spLocks noGrp="1"/>
          </p:cNvSpPr>
          <p:nvPr>
            <p:ph idx="1"/>
          </p:nvPr>
        </p:nvSpPr>
        <p:spPr>
          <a:xfrm>
            <a:off x="1095606" y="1924670"/>
            <a:ext cx="10058400" cy="3372849"/>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a:buFont typeface="Wingdings" panose="05000000000000000000" pitchFamily="2" charset="2"/>
              <a:buChar char="Ø"/>
            </a:pPr>
            <a:r>
              <a:rPr lang="en-US" sz="1800" dirty="0" smtClean="0">
                <a:solidFill>
                  <a:schemeClr val="tx1"/>
                </a:solidFill>
                <a:ea typeface="Adobe Fan Heiti Std B" panose="020B0700000000000000" pitchFamily="34" charset="-128"/>
              </a:rPr>
              <a:t>Our main working process done by Ultrasonic Distance Sensors when this sensors find any </a:t>
            </a:r>
            <a:r>
              <a:rPr lang="en-US" sz="1800" dirty="0" err="1">
                <a:solidFill>
                  <a:schemeClr val="tx1"/>
                </a:solidFill>
                <a:ea typeface="Adobe Fan Heiti Std B" panose="020B0700000000000000" pitchFamily="34" charset="-128"/>
              </a:rPr>
              <a:t>infeperate</a:t>
            </a:r>
            <a:r>
              <a:rPr lang="en-US" sz="1800" dirty="0" smtClean="0">
                <a:solidFill>
                  <a:schemeClr val="tx1"/>
                </a:solidFill>
                <a:ea typeface="Adobe Fan Heiti Std B" panose="020B0700000000000000" pitchFamily="34" charset="-128"/>
              </a:rPr>
              <a:t> </a:t>
            </a:r>
            <a:r>
              <a:rPr lang="en-US" sz="1800" dirty="0">
                <a:solidFill>
                  <a:schemeClr val="tx1"/>
                </a:solidFill>
                <a:ea typeface="Adobe Fan Heiti Std B" panose="020B0700000000000000" pitchFamily="34" charset="-128"/>
              </a:rPr>
              <a:t>from the human </a:t>
            </a:r>
            <a:r>
              <a:rPr lang="en-US" sz="1800" dirty="0" smtClean="0">
                <a:solidFill>
                  <a:schemeClr val="tx1"/>
                </a:solidFill>
                <a:ea typeface="Adobe Fan Heiti Std B" panose="020B0700000000000000" pitchFamily="34" charset="-128"/>
              </a:rPr>
              <a:t>Fool in sensor’s range.</a:t>
            </a:r>
          </a:p>
          <a:p>
            <a:pPr>
              <a:buFont typeface="Wingdings" panose="05000000000000000000" pitchFamily="2" charset="2"/>
              <a:buChar char="Ø"/>
            </a:pPr>
            <a:r>
              <a:rPr lang="en-US" sz="1800" dirty="0" smtClean="0">
                <a:solidFill>
                  <a:schemeClr val="tx1"/>
                </a:solidFill>
                <a:ea typeface="Adobe Fan Heiti Std B" panose="020B0700000000000000" pitchFamily="34" charset="-128"/>
              </a:rPr>
              <a:t>Then it give Beep sound. This Beep sound give soft sound when the object is Afar and it give Forte when object is near.</a:t>
            </a:r>
          </a:p>
          <a:p>
            <a:pPr>
              <a:buFont typeface="Wingdings" panose="05000000000000000000" pitchFamily="2" charset="2"/>
              <a:buChar char="Ø"/>
            </a:pPr>
            <a:r>
              <a:rPr lang="en-US" sz="1800" dirty="0" smtClean="0">
                <a:solidFill>
                  <a:schemeClr val="tx1"/>
                </a:solidFill>
                <a:ea typeface="Adobe Fan Heiti Std B" panose="020B0700000000000000" pitchFamily="34" charset="-128"/>
              </a:rPr>
              <a:t>And light will blink</a:t>
            </a:r>
          </a:p>
          <a:p>
            <a:pPr>
              <a:buFont typeface="Wingdings" panose="05000000000000000000" pitchFamily="2" charset="2"/>
              <a:buChar char="Ø"/>
            </a:pPr>
            <a:r>
              <a:rPr lang="en-US" sz="1800" dirty="0" smtClean="0">
                <a:solidFill>
                  <a:schemeClr val="tx1"/>
                </a:solidFill>
                <a:ea typeface="Adobe Fan Heiti Std B" panose="020B0700000000000000" pitchFamily="34" charset="-128"/>
              </a:rPr>
              <a:t>It gives a Alert </a:t>
            </a:r>
            <a:r>
              <a:rPr lang="en-US" sz="1800" dirty="0">
                <a:solidFill>
                  <a:schemeClr val="tx1"/>
                </a:solidFill>
                <a:ea typeface="Adobe Fan Heiti Std B" panose="020B0700000000000000" pitchFamily="34" charset="-128"/>
              </a:rPr>
              <a:t>is “</a:t>
            </a:r>
            <a:r>
              <a:rPr lang="en-US" sz="1800" dirty="0" smtClean="0">
                <a:solidFill>
                  <a:schemeClr val="tx1"/>
                </a:solidFill>
                <a:ea typeface="Adobe Fan Heiti Std B" panose="020B0700000000000000" pitchFamily="34" charset="-128"/>
              </a:rPr>
              <a:t>Detected” and </a:t>
            </a:r>
            <a:r>
              <a:rPr lang="en-US" sz="1800" dirty="0">
                <a:solidFill>
                  <a:schemeClr val="tx1"/>
                </a:solidFill>
                <a:ea typeface="Adobe Fan Heiti Std B" panose="020B0700000000000000" pitchFamily="34" charset="-128"/>
              </a:rPr>
              <a:t>show range of </a:t>
            </a:r>
            <a:r>
              <a:rPr lang="en-US" sz="1800" dirty="0" smtClean="0">
                <a:solidFill>
                  <a:schemeClr val="tx1"/>
                </a:solidFill>
                <a:ea typeface="Adobe Fan Heiti Std B" panose="020B0700000000000000" pitchFamily="34" charset="-128"/>
              </a:rPr>
              <a:t>Detected Object.</a:t>
            </a:r>
          </a:p>
          <a:p>
            <a:pPr>
              <a:buFont typeface="Wingdings" panose="05000000000000000000" pitchFamily="2" charset="2"/>
              <a:buChar char="Ø"/>
            </a:pPr>
            <a:r>
              <a:rPr lang="en-US" sz="1800" dirty="0" smtClean="0">
                <a:solidFill>
                  <a:schemeClr val="tx1"/>
                </a:solidFill>
                <a:ea typeface="Adobe Fan Heiti Std B" panose="020B0700000000000000" pitchFamily="34" charset="-128"/>
              </a:rPr>
              <a:t>Our project range is 336cm.</a:t>
            </a:r>
          </a:p>
          <a:p>
            <a:pPr>
              <a:buFont typeface="Wingdings" panose="05000000000000000000" pitchFamily="2" charset="2"/>
              <a:buChar char="Ø"/>
            </a:pPr>
            <a:endParaRPr lang="en-US" sz="1800" dirty="0" smtClean="0">
              <a:solidFill>
                <a:schemeClr val="tx1"/>
              </a:solidFill>
              <a:ea typeface="Adobe Fan Heiti Std B" panose="020B0700000000000000" pitchFamily="34" charset="-128"/>
            </a:endParaRPr>
          </a:p>
          <a:p>
            <a:pPr>
              <a:buFont typeface="Wingdings" panose="05000000000000000000" pitchFamily="2" charset="2"/>
              <a:buChar char="Ø"/>
            </a:pPr>
            <a:endParaRPr lang="en-US" sz="1800" dirty="0"/>
          </a:p>
        </p:txBody>
      </p:sp>
      <p:sp>
        <p:nvSpPr>
          <p:cNvPr id="4" name="TextBox 3"/>
          <p:cNvSpPr txBox="1"/>
          <p:nvPr/>
        </p:nvSpPr>
        <p:spPr>
          <a:xfrm>
            <a:off x="9633397" y="484632"/>
            <a:ext cx="2060619" cy="400110"/>
          </a:xfrm>
          <a:prstGeom prst="rect">
            <a:avLst/>
          </a:prstGeom>
          <a:noFill/>
        </p:spPr>
        <p:txBody>
          <a:bodyPr wrap="square" rtlCol="0">
            <a:spAutoFit/>
          </a:bodyPr>
          <a:lstStyle/>
          <a:p>
            <a:r>
              <a:rPr lang="en-US" sz="2000" b="1" dirty="0" smtClean="0"/>
              <a:t>171-15-8635</a:t>
            </a:r>
            <a:endParaRPr lang="en-US" sz="2000" b="1" dirty="0"/>
          </a:p>
        </p:txBody>
      </p:sp>
      <p:sp>
        <p:nvSpPr>
          <p:cNvPr id="5" name="Title 1"/>
          <p:cNvSpPr txBox="1">
            <a:spLocks/>
          </p:cNvSpPr>
          <p:nvPr/>
        </p:nvSpPr>
        <p:spPr>
          <a:xfrm>
            <a:off x="1404078" y="5347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cap="none" dirty="0" smtClean="0"/>
              <a:t>Working stairs:</a:t>
            </a:r>
          </a:p>
          <a:p>
            <a:r>
              <a:rPr lang="en-US" dirty="0" smtClean="0"/>
              <a:t> </a:t>
            </a:r>
            <a:endParaRPr lang="en-US" dirty="0"/>
          </a:p>
        </p:txBody>
      </p:sp>
    </p:spTree>
    <p:extLst>
      <p:ext uri="{BB962C8B-B14F-4D97-AF65-F5344CB8AC3E}">
        <p14:creationId xmlns:p14="http://schemas.microsoft.com/office/powerpoint/2010/main" val="6004020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 xmlns:a16="http://schemas.microsoft.com/office/drawing/2014/main" id="{4DE0D6BE-330A-422D-9BD9-1E18F73C6E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 xmlns:a16="http://schemas.microsoft.com/office/drawing/2014/main" id="{6E61A9E1-AECC-49E8-8865-1C160302B7FA}"/>
              </a:ext>
            </a:extLst>
          </p:cNvPr>
          <p:cNvSpPr>
            <a:spLocks noGrp="1"/>
          </p:cNvSpPr>
          <p:nvPr>
            <p:ph type="title"/>
          </p:nvPr>
        </p:nvSpPr>
        <p:spPr>
          <a:xfrm>
            <a:off x="913795" y="609600"/>
            <a:ext cx="10353761" cy="1326321"/>
          </a:xfrm>
        </p:spPr>
        <p:txBody>
          <a:bodyPr>
            <a:normAutofit/>
          </a:bodyPr>
          <a:lstStyle/>
          <a:p>
            <a:r>
              <a:rPr lang="en-US" dirty="0"/>
              <a:t>Use of components and works</a:t>
            </a:r>
          </a:p>
        </p:txBody>
      </p:sp>
      <p:sp>
        <p:nvSpPr>
          <p:cNvPr id="4" name="Content Placeholder 3">
            <a:extLst>
              <a:ext uri="{FF2B5EF4-FFF2-40B4-BE49-F238E27FC236}">
                <a16:creationId xmlns="" xmlns:a16="http://schemas.microsoft.com/office/drawing/2014/main" id="{B61CD41D-700C-4FA6-8D4E-BBAB9113BA95}"/>
              </a:ext>
            </a:extLst>
          </p:cNvPr>
          <p:cNvSpPr>
            <a:spLocks noGrp="1"/>
          </p:cNvSpPr>
          <p:nvPr>
            <p:ph idx="1"/>
          </p:nvPr>
        </p:nvSpPr>
        <p:spPr>
          <a:xfrm>
            <a:off x="913795" y="2096064"/>
            <a:ext cx="10353762" cy="4290222"/>
          </a:xfrm>
        </p:spPr>
        <p:txBody>
          <a:bodyPr>
            <a:normAutofit lnSpcReduction="10000"/>
          </a:bodyPr>
          <a:lstStyle/>
          <a:p>
            <a:r>
              <a:rPr lang="en-US" b="0" i="0" dirty="0">
                <a:solidFill>
                  <a:schemeClr val="tx1"/>
                </a:solidFill>
                <a:effectLst/>
                <a:latin typeface="ArtifaktElement"/>
              </a:rPr>
              <a:t>Arduino Uno R3</a:t>
            </a:r>
          </a:p>
          <a:p>
            <a:pPr marL="0" indent="0">
              <a:buNone/>
            </a:pPr>
            <a:r>
              <a:rPr lang="en-US" b="0" i="0" dirty="0">
                <a:solidFill>
                  <a:schemeClr val="tx1"/>
                </a:solidFill>
                <a:effectLst/>
                <a:latin typeface="ArtifaktElement"/>
              </a:rPr>
              <a:t>	Connect the wires with the breadboard and for the sketch connection </a:t>
            </a:r>
          </a:p>
          <a:p>
            <a:r>
              <a:rPr lang="en-US" b="0" i="0" dirty="0">
                <a:solidFill>
                  <a:schemeClr val="tx1"/>
                </a:solidFill>
                <a:effectLst/>
                <a:latin typeface="ArtifaktElement"/>
              </a:rPr>
              <a:t>LCD 16 x 2</a:t>
            </a:r>
          </a:p>
          <a:p>
            <a:pPr marL="0" indent="0">
              <a:buNone/>
            </a:pPr>
            <a:r>
              <a:rPr lang="en-US" b="0" i="0" dirty="0">
                <a:solidFill>
                  <a:schemeClr val="tx1"/>
                </a:solidFill>
                <a:effectLst/>
                <a:latin typeface="ArtifaktElement"/>
              </a:rPr>
              <a:t>	We use this monitor or screen for the display alarm purpose. This display shows the object is 	how far from the system and also the alert message.</a:t>
            </a:r>
          </a:p>
          <a:p>
            <a:r>
              <a:rPr lang="en-US" b="0" i="0" dirty="0">
                <a:solidFill>
                  <a:schemeClr val="tx1"/>
                </a:solidFill>
                <a:effectLst/>
                <a:latin typeface="ArtifaktElement"/>
              </a:rPr>
              <a:t>Potentiometer - 250 k</a:t>
            </a:r>
            <a:r>
              <a:rPr lang="el-GR" b="0" i="0" dirty="0">
                <a:solidFill>
                  <a:schemeClr val="tx1"/>
                </a:solidFill>
                <a:effectLst/>
                <a:latin typeface="ArtifaktElement"/>
              </a:rPr>
              <a:t>Ω</a:t>
            </a:r>
            <a:endParaRPr lang="en-US" b="0" i="0" dirty="0">
              <a:solidFill>
                <a:schemeClr val="tx1"/>
              </a:solidFill>
              <a:effectLst/>
              <a:latin typeface="ArtifaktElement"/>
            </a:endParaRPr>
          </a:p>
          <a:p>
            <a:r>
              <a:rPr lang="en-US" b="0" i="0" dirty="0">
                <a:solidFill>
                  <a:schemeClr val="tx1"/>
                </a:solidFill>
                <a:effectLst/>
                <a:latin typeface="ArtifaktElement"/>
              </a:rPr>
              <a:t>Resistor - </a:t>
            </a:r>
            <a:r>
              <a:rPr lang="el-GR" b="0" i="0" dirty="0">
                <a:solidFill>
                  <a:schemeClr val="tx1"/>
                </a:solidFill>
                <a:effectLst/>
                <a:latin typeface="ArtifaktElement"/>
              </a:rPr>
              <a:t>220 Ω </a:t>
            </a:r>
            <a:endParaRPr lang="en-US" b="0" i="0" dirty="0">
              <a:solidFill>
                <a:schemeClr val="tx1"/>
              </a:solidFill>
              <a:effectLst/>
              <a:latin typeface="ArtifaktElement"/>
            </a:endParaRPr>
          </a:p>
          <a:p>
            <a:r>
              <a:rPr lang="en-US" b="0" i="0" dirty="0">
                <a:solidFill>
                  <a:schemeClr val="tx1"/>
                </a:solidFill>
                <a:effectLst/>
                <a:latin typeface="ArtifaktElement"/>
              </a:rPr>
              <a:t>PIR Sensor</a:t>
            </a:r>
          </a:p>
          <a:p>
            <a:pPr marL="0" indent="0">
              <a:buNone/>
            </a:pPr>
            <a:r>
              <a:rPr lang="en-US" b="0" i="0" dirty="0">
                <a:solidFill>
                  <a:schemeClr val="tx1"/>
                </a:solidFill>
                <a:effectLst/>
                <a:latin typeface="ArtifaktElement"/>
              </a:rPr>
              <a:t>	This sensor is used for the movement of the object. </a:t>
            </a:r>
            <a:r>
              <a:rPr lang="en-US" dirty="0">
                <a:solidFill>
                  <a:schemeClr val="tx1"/>
                </a:solidFill>
                <a:effectLst/>
                <a:latin typeface="ArtifaktElement"/>
              </a:rPr>
              <a:t>For not performing two sensors at a 	time in the </a:t>
            </a:r>
            <a:r>
              <a:rPr lang="en-US" dirty="0" err="1">
                <a:solidFill>
                  <a:schemeClr val="tx1"/>
                </a:solidFill>
                <a:effectLst/>
                <a:latin typeface="ArtifaktElement"/>
              </a:rPr>
              <a:t>tinkercad</a:t>
            </a:r>
            <a:r>
              <a:rPr lang="en-US" dirty="0">
                <a:solidFill>
                  <a:schemeClr val="tx1"/>
                </a:solidFill>
                <a:effectLst/>
                <a:latin typeface="ArtifaktElement"/>
              </a:rPr>
              <a:t>, we cannot show the works of it but we show the work of it on “</a:t>
            </a:r>
            <a:r>
              <a:rPr lang="en-US" dirty="0" smtClean="0">
                <a:solidFill>
                  <a:schemeClr val="tx1"/>
                </a:solidFill>
                <a:effectLst/>
                <a:latin typeface="ArtifaktElement"/>
              </a:rPr>
              <a:t>Serial</a:t>
            </a:r>
            <a:r>
              <a:rPr lang="en-US" dirty="0">
                <a:solidFill>
                  <a:schemeClr val="tx1"/>
                </a:solidFill>
                <a:latin typeface="ArtifaktElement"/>
              </a:rPr>
              <a:t> </a:t>
            </a:r>
            <a:r>
              <a:rPr lang="en-US" dirty="0" smtClean="0">
                <a:solidFill>
                  <a:schemeClr val="tx1"/>
                </a:solidFill>
                <a:effectLst/>
                <a:latin typeface="ArtifaktElement"/>
              </a:rPr>
              <a:t>Monitor</a:t>
            </a:r>
            <a:r>
              <a:rPr lang="en-US" dirty="0">
                <a:solidFill>
                  <a:schemeClr val="tx1"/>
                </a:solidFill>
                <a:effectLst/>
                <a:latin typeface="ArtifaktElement"/>
              </a:rPr>
              <a:t>”.</a:t>
            </a:r>
            <a:endParaRPr lang="en-US" b="0" i="0" dirty="0">
              <a:solidFill>
                <a:schemeClr val="tx1"/>
              </a:solidFill>
              <a:effectLst/>
              <a:latin typeface="ArtifaktElement"/>
            </a:endParaRPr>
          </a:p>
          <a:p>
            <a:endParaRPr lang="en-US" dirty="0">
              <a:solidFill>
                <a:srgbClr val="34495E"/>
              </a:solidFill>
              <a:effectLst/>
              <a:latin typeface="ArtifaktElement"/>
            </a:endParaRPr>
          </a:p>
          <a:p>
            <a:endParaRPr lang="en-US" dirty="0"/>
          </a:p>
        </p:txBody>
      </p:sp>
    </p:spTree>
    <p:extLst>
      <p:ext uri="{BB962C8B-B14F-4D97-AF65-F5344CB8AC3E}">
        <p14:creationId xmlns:p14="http://schemas.microsoft.com/office/powerpoint/2010/main" val="4215069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 xmlns:a16="http://schemas.microsoft.com/office/drawing/2014/main" id="{4DE0D6BE-330A-422D-9BD9-1E18F73C6E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 xmlns:a16="http://schemas.microsoft.com/office/drawing/2014/main" id="{6E61A9E1-AECC-49E8-8865-1C160302B7FA}"/>
              </a:ext>
            </a:extLst>
          </p:cNvPr>
          <p:cNvSpPr>
            <a:spLocks noGrp="1"/>
          </p:cNvSpPr>
          <p:nvPr>
            <p:ph type="title"/>
          </p:nvPr>
        </p:nvSpPr>
        <p:spPr>
          <a:xfrm>
            <a:off x="913795" y="609600"/>
            <a:ext cx="10353761" cy="1326321"/>
          </a:xfrm>
        </p:spPr>
        <p:txBody>
          <a:bodyPr>
            <a:normAutofit/>
          </a:bodyPr>
          <a:lstStyle/>
          <a:p>
            <a:r>
              <a:rPr lang="en-US" dirty="0"/>
              <a:t>Use of components and works</a:t>
            </a:r>
          </a:p>
        </p:txBody>
      </p:sp>
      <p:sp>
        <p:nvSpPr>
          <p:cNvPr id="4" name="Content Placeholder 3">
            <a:extLst>
              <a:ext uri="{FF2B5EF4-FFF2-40B4-BE49-F238E27FC236}">
                <a16:creationId xmlns="" xmlns:a16="http://schemas.microsoft.com/office/drawing/2014/main" id="{B61CD41D-700C-4FA6-8D4E-BBAB9113BA95}"/>
              </a:ext>
            </a:extLst>
          </p:cNvPr>
          <p:cNvSpPr>
            <a:spLocks noGrp="1"/>
          </p:cNvSpPr>
          <p:nvPr>
            <p:ph idx="1"/>
          </p:nvPr>
        </p:nvSpPr>
        <p:spPr>
          <a:xfrm>
            <a:off x="913795" y="2096064"/>
            <a:ext cx="10353762" cy="4290222"/>
          </a:xfrm>
        </p:spPr>
        <p:txBody>
          <a:bodyPr>
            <a:normAutofit/>
          </a:bodyPr>
          <a:lstStyle/>
          <a:p>
            <a:r>
              <a:rPr lang="en-US" b="0" i="0" dirty="0">
                <a:solidFill>
                  <a:schemeClr val="tx1"/>
                </a:solidFill>
                <a:effectLst/>
                <a:latin typeface="ArtifaktElement"/>
              </a:rPr>
              <a:t>Ultrasonic Distance Sensor</a:t>
            </a:r>
          </a:p>
          <a:p>
            <a:pPr marL="0" indent="0">
              <a:buNone/>
            </a:pPr>
            <a:r>
              <a:rPr lang="en-US" dirty="0">
                <a:solidFill>
                  <a:schemeClr val="tx1"/>
                </a:solidFill>
                <a:effectLst/>
                <a:latin typeface="ArtifaktElement"/>
              </a:rPr>
              <a:t>	This sensor we use for the measuring distance of an object to detect. It acknowledges us 	that an object is how far or near from the system and sounds also vary with the low and 	high distance of the object for our easy clarification. </a:t>
            </a:r>
            <a:endParaRPr lang="en-US" b="0" i="0" dirty="0">
              <a:solidFill>
                <a:schemeClr val="tx1"/>
              </a:solidFill>
              <a:effectLst/>
              <a:latin typeface="ArtifaktElement"/>
            </a:endParaRPr>
          </a:p>
          <a:p>
            <a:r>
              <a:rPr lang="en-US" b="0" i="0" dirty="0">
                <a:solidFill>
                  <a:schemeClr val="tx1"/>
                </a:solidFill>
                <a:effectLst/>
                <a:latin typeface="ArtifaktElement"/>
              </a:rPr>
              <a:t>Light bulb</a:t>
            </a:r>
          </a:p>
          <a:p>
            <a:pPr marL="0" indent="0">
              <a:buNone/>
            </a:pPr>
            <a:r>
              <a:rPr lang="en-US" dirty="0">
                <a:solidFill>
                  <a:schemeClr val="tx1"/>
                </a:solidFill>
                <a:effectLst/>
                <a:latin typeface="ArtifaktElement"/>
              </a:rPr>
              <a:t>	This is the another alert option in this system. Te bulb is blinking continuously when there 	is an object in the specified area.</a:t>
            </a:r>
            <a:endParaRPr lang="en-US" b="0" i="0" dirty="0">
              <a:solidFill>
                <a:schemeClr val="tx1"/>
              </a:solidFill>
              <a:effectLst/>
              <a:latin typeface="ArtifaktElement"/>
            </a:endParaRPr>
          </a:p>
          <a:p>
            <a:r>
              <a:rPr lang="en-US" b="0" i="0" dirty="0">
                <a:solidFill>
                  <a:schemeClr val="tx1"/>
                </a:solidFill>
                <a:effectLst/>
                <a:latin typeface="ArtifaktElement"/>
              </a:rPr>
              <a:t>Piezo</a:t>
            </a:r>
          </a:p>
          <a:p>
            <a:pPr marL="0" indent="0">
              <a:buNone/>
            </a:pPr>
            <a:r>
              <a:rPr lang="en-US" dirty="0">
                <a:solidFill>
                  <a:schemeClr val="tx1"/>
                </a:solidFill>
                <a:effectLst/>
                <a:latin typeface="ArtifaktElement"/>
              </a:rPr>
              <a:t>	This is a buzzer we use for creating sound or noise as an alarm.</a:t>
            </a:r>
          </a:p>
          <a:p>
            <a:pPr marL="0" indent="0">
              <a:buNone/>
            </a:pPr>
            <a:endParaRPr lang="en-US" b="0" i="0" dirty="0">
              <a:effectLst/>
              <a:latin typeface="ArtifaktElement"/>
            </a:endParaRPr>
          </a:p>
          <a:p>
            <a:endParaRPr lang="en-US" dirty="0">
              <a:solidFill>
                <a:srgbClr val="34495E"/>
              </a:solidFill>
              <a:effectLst/>
              <a:latin typeface="ArtifaktElement"/>
            </a:endParaRPr>
          </a:p>
          <a:p>
            <a:endParaRPr lang="en-US" dirty="0"/>
          </a:p>
        </p:txBody>
      </p:sp>
    </p:spTree>
    <p:extLst>
      <p:ext uri="{BB962C8B-B14F-4D97-AF65-F5344CB8AC3E}">
        <p14:creationId xmlns:p14="http://schemas.microsoft.com/office/powerpoint/2010/main" val="2269832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Circuit Diagram</a:t>
            </a:r>
            <a:r>
              <a:rPr lang="en-US" b="1" dirty="0" smtClean="0"/>
              <a:t/>
            </a:r>
            <a:br>
              <a:rPr lang="en-US" b="1" dirty="0" smtClean="0"/>
            </a:b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1612" y="1128451"/>
            <a:ext cx="7315200" cy="5254581"/>
          </a:xfrm>
        </p:spPr>
      </p:pic>
    </p:spTree>
    <p:extLst>
      <p:ext uri="{BB962C8B-B14F-4D97-AF65-F5344CB8AC3E}">
        <p14:creationId xmlns:p14="http://schemas.microsoft.com/office/powerpoint/2010/main" val="16801510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1_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TM10001106[[fn=Badge]]</Template>
  <TotalTime>334</TotalTime>
  <Words>629</Words>
  <Application>Microsoft Office PowerPoint</Application>
  <PresentationFormat>Widescreen</PresentationFormat>
  <Paragraphs>98</Paragraphs>
  <Slides>21</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21</vt:i4>
      </vt:variant>
    </vt:vector>
  </HeadingPairs>
  <TitlesOfParts>
    <vt:vector size="40" baseType="lpstr">
      <vt:lpstr>Adobe Fan Heiti Std B</vt:lpstr>
      <vt:lpstr>Adobe Fangsong Std R</vt:lpstr>
      <vt:lpstr>Adobe Gothic Std B</vt:lpstr>
      <vt:lpstr>Adobe Devanagari</vt:lpstr>
      <vt:lpstr>Adobe Garamond Pro</vt:lpstr>
      <vt:lpstr>Arial</vt:lpstr>
      <vt:lpstr>ArtifaktElement</vt:lpstr>
      <vt:lpstr>Calibri</vt:lpstr>
      <vt:lpstr>Cambria</vt:lpstr>
      <vt:lpstr>Gill Sans MT</vt:lpstr>
      <vt:lpstr>Impact</vt:lpstr>
      <vt:lpstr>휴먼매직체</vt:lpstr>
      <vt:lpstr>Rockwell</vt:lpstr>
      <vt:lpstr>Rockwell Condensed</vt:lpstr>
      <vt:lpstr>Wingdings</vt:lpstr>
      <vt:lpstr>Badge</vt:lpstr>
      <vt:lpstr>1_Badge</vt:lpstr>
      <vt:lpstr>Main Event</vt:lpstr>
      <vt:lpstr>1_Wood Type</vt:lpstr>
      <vt:lpstr>PowerPoint Presentation</vt:lpstr>
      <vt:lpstr>Security system with multiple ways of alarm</vt:lpstr>
      <vt:lpstr>Group Members</vt:lpstr>
      <vt:lpstr>Project Link:</vt:lpstr>
      <vt:lpstr>Introduction </vt:lpstr>
      <vt:lpstr> </vt:lpstr>
      <vt:lpstr>Use of components and works</vt:lpstr>
      <vt:lpstr>Use of components and works</vt:lpstr>
      <vt:lpstr>Circuit Diagram </vt:lpstr>
      <vt:lpstr>Sketch</vt:lpstr>
      <vt:lpstr>PowerPoint Presentation</vt:lpstr>
      <vt:lpstr>PowerPoint Presentation</vt:lpstr>
      <vt:lpstr>PowerPoint Presentation</vt:lpstr>
      <vt:lpstr>Advantages of security system with multiple ways of  alarm </vt:lpstr>
      <vt:lpstr>Necessity of security system with multiple ways of alarm: </vt:lpstr>
      <vt:lpstr>Limitations</vt:lpstr>
      <vt:lpstr>Limitations</vt:lpstr>
      <vt:lpstr>Future plan</vt:lpstr>
      <vt:lpstr>PowerPoint Presentation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Ahsanul Kabir Nayeem</dc:creator>
  <cp:lastModifiedBy>Ahsanul Kabir Nayeem</cp:lastModifiedBy>
  <cp:revision>31</cp:revision>
  <dcterms:created xsi:type="dcterms:W3CDTF">2020-08-15T17:26:44Z</dcterms:created>
  <dcterms:modified xsi:type="dcterms:W3CDTF">2020-08-16T06:33:22Z</dcterms:modified>
</cp:coreProperties>
</file>